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789" r:id="rId1"/>
    <p:sldMasterId id="2147483837" r:id="rId2"/>
    <p:sldMasterId id="2147483850" r:id="rId3"/>
    <p:sldMasterId id="2147483861" r:id="rId4"/>
  </p:sldMasterIdLst>
  <p:notesMasterIdLst>
    <p:notesMasterId r:id="rId18"/>
  </p:notesMasterIdLst>
  <p:handoutMasterIdLst>
    <p:handoutMasterId r:id="rId19"/>
  </p:handoutMasterIdLst>
  <p:sldIdLst>
    <p:sldId id="478" r:id="rId5"/>
    <p:sldId id="642" r:id="rId6"/>
    <p:sldId id="638" r:id="rId7"/>
    <p:sldId id="643" r:id="rId8"/>
    <p:sldId id="654" r:id="rId9"/>
    <p:sldId id="659" r:id="rId10"/>
    <p:sldId id="645" r:id="rId11"/>
    <p:sldId id="636" r:id="rId12"/>
    <p:sldId id="664" r:id="rId13"/>
    <p:sldId id="666" r:id="rId14"/>
    <p:sldId id="551" r:id="rId15"/>
    <p:sldId id="624" r:id="rId16"/>
    <p:sldId id="626" r:id="rId17"/>
  </p:sldIdLst>
  <p:sldSz cx="9144000" cy="6864350"/>
  <p:notesSz cx="9866313" cy="67357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5" orient="horz" pos="2094" userDrawn="1">
          <p15:clr>
            <a:srgbClr val="A4A3A4"/>
          </p15:clr>
        </p15:guide>
        <p15:guide id="16" pos="2881">
          <p15:clr>
            <a:srgbClr val="A4A3A4"/>
          </p15:clr>
        </p15:guide>
        <p15:guide id="17" orient="horz" pos="529" userDrawn="1">
          <p15:clr>
            <a:srgbClr val="A4A3A4"/>
          </p15:clr>
        </p15:guide>
        <p15:guide id="18" orient="horz" pos="1663" userDrawn="1">
          <p15:clr>
            <a:srgbClr val="A4A3A4"/>
          </p15:clr>
        </p15:guide>
        <p15:guide id="19" pos="431" userDrawn="1">
          <p15:clr>
            <a:srgbClr val="A4A3A4"/>
          </p15:clr>
        </p15:guide>
        <p15:guide id="20" orient="horz" pos="3908" userDrawn="1">
          <p15:clr>
            <a:srgbClr val="A4A3A4"/>
          </p15:clr>
        </p15:guide>
        <p15:guide id="21" pos="5329" userDrawn="1">
          <p15:clr>
            <a:srgbClr val="A4A3A4"/>
          </p15:clr>
        </p15:guide>
        <p15:guide id="22" orient="horz" pos="530">
          <p15:clr>
            <a:srgbClr val="A4A3A4"/>
          </p15:clr>
        </p15:guide>
        <p15:guide id="23" orient="horz" pos="3183" userDrawn="1">
          <p15:clr>
            <a:srgbClr val="A4A3A4"/>
          </p15:clr>
        </p15:guide>
        <p15:guide id="24" orient="horz" pos="1028" userDrawn="1">
          <p15:clr>
            <a:srgbClr val="A4A3A4"/>
          </p15:clr>
        </p15:guide>
        <p15:guide id="25" pos="193">
          <p15:clr>
            <a:srgbClr val="A4A3A4"/>
          </p15:clr>
        </p15:guide>
        <p15:guide id="26" pos="5579" userDrawn="1">
          <p15:clr>
            <a:srgbClr val="A4A3A4"/>
          </p15:clr>
        </p15:guide>
        <p15:guide id="27" pos="317" userDrawn="1">
          <p15:clr>
            <a:srgbClr val="A4A3A4"/>
          </p15:clr>
        </p15:guide>
      </p15:sldGuideLst>
    </p:ext>
    <p:ext uri="{2D200454-40CA-4A62-9FC3-DE9A4176ACB9}">
      <p15:notesGuideLst xmlns:p15="http://schemas.microsoft.com/office/powerpoint/2012/main">
        <p15:guide id="1" orient="horz" pos="2121" userDrawn="1">
          <p15:clr>
            <a:srgbClr val="A4A3A4"/>
          </p15:clr>
        </p15:guide>
        <p15:guide id="2" pos="310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0032"/>
    <a:srgbClr val="009900"/>
    <a:srgbClr val="3B81E0"/>
    <a:srgbClr val="FFFFFF"/>
    <a:srgbClr val="FFFF99"/>
    <a:srgbClr val="B9D7EB"/>
    <a:srgbClr val="0000FF"/>
    <a:srgbClr val="008000"/>
    <a:srgbClr val="AAAAAA"/>
    <a:srgbClr val="F9DB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スタイル (中間)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09" autoAdjust="0"/>
    <p:restoredTop sz="94333" autoAdjust="0"/>
  </p:normalViewPr>
  <p:slideViewPr>
    <p:cSldViewPr snapToGrid="0">
      <p:cViewPr>
        <p:scale>
          <a:sx n="200" d="100"/>
          <a:sy n="200" d="100"/>
        </p:scale>
        <p:origin x="-4092" y="-2676"/>
      </p:cViewPr>
      <p:guideLst>
        <p:guide orient="horz" pos="2094"/>
        <p:guide pos="2881"/>
        <p:guide orient="horz" pos="529"/>
        <p:guide orient="horz" pos="1663"/>
        <p:guide pos="431"/>
        <p:guide orient="horz" pos="3908"/>
        <p:guide pos="5329"/>
        <p:guide orient="horz" pos="530"/>
        <p:guide orient="horz" pos="3183"/>
        <p:guide orient="horz" pos="1028"/>
        <p:guide pos="193"/>
        <p:guide pos="5579"/>
        <p:guide pos="3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0"/>
    </p:cViewPr>
  </p:sorterViewPr>
  <p:notesViewPr>
    <p:cSldViewPr snapToGrid="0">
      <p:cViewPr varScale="1">
        <p:scale>
          <a:sx n="150" d="100"/>
          <a:sy n="150" d="100"/>
        </p:scale>
        <p:origin x="-930" y="-90"/>
      </p:cViewPr>
      <p:guideLst>
        <p:guide orient="horz" pos="2121"/>
        <p:guide pos="3107"/>
      </p:guideLst>
    </p:cSldViewPr>
  </p:notesViewPr>
  <p:gridSpacing cx="180023" cy="180023"/>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4275138" cy="338138"/>
          </a:xfrm>
          <a:prstGeom prst="rect">
            <a:avLst/>
          </a:prstGeom>
        </p:spPr>
        <p:txBody>
          <a:bodyPr vert="horz" lIns="91434" tIns="45717" rIns="91434" bIns="45717" rtlCol="0"/>
          <a:lstStyle>
            <a:lvl1pPr algn="l">
              <a:defRPr sz="1200"/>
            </a:lvl1pPr>
          </a:lstStyle>
          <a:p>
            <a:endParaRPr kumimoji="1" lang="ja-JP" altLang="en-US" dirty="0"/>
          </a:p>
        </p:txBody>
      </p:sp>
      <p:sp>
        <p:nvSpPr>
          <p:cNvPr id="3" name="日付プレースホルダー 2"/>
          <p:cNvSpPr>
            <a:spLocks noGrp="1"/>
          </p:cNvSpPr>
          <p:nvPr>
            <p:ph type="dt" sz="quarter" idx="1"/>
          </p:nvPr>
        </p:nvSpPr>
        <p:spPr>
          <a:xfrm>
            <a:off x="5587999" y="0"/>
            <a:ext cx="4276726" cy="338138"/>
          </a:xfrm>
          <a:prstGeom prst="rect">
            <a:avLst/>
          </a:prstGeom>
        </p:spPr>
        <p:txBody>
          <a:bodyPr vert="horz" lIns="91434" tIns="45717" rIns="91434" bIns="45717" rtlCol="0"/>
          <a:lstStyle>
            <a:lvl1pPr algn="r">
              <a:defRPr sz="1200"/>
            </a:lvl1pPr>
          </a:lstStyle>
          <a:p>
            <a:fld id="{A7640E48-A5E0-5041-9B48-F1CC1125BC09}" type="datetimeFigureOut">
              <a:rPr kumimoji="1" lang="ja-JP" altLang="en-US" smtClean="0"/>
              <a:pPr/>
              <a:t>2020/8/6</a:t>
            </a:fld>
            <a:endParaRPr kumimoji="1" lang="ja-JP" altLang="en-US" dirty="0"/>
          </a:p>
        </p:txBody>
      </p:sp>
      <p:sp>
        <p:nvSpPr>
          <p:cNvPr id="4" name="フッター プレースホルダー 3"/>
          <p:cNvSpPr>
            <a:spLocks noGrp="1"/>
          </p:cNvSpPr>
          <p:nvPr>
            <p:ph type="ftr" sz="quarter" idx="2"/>
          </p:nvPr>
        </p:nvSpPr>
        <p:spPr>
          <a:xfrm>
            <a:off x="0" y="6397625"/>
            <a:ext cx="4275138" cy="338138"/>
          </a:xfrm>
          <a:prstGeom prst="rect">
            <a:avLst/>
          </a:prstGeom>
        </p:spPr>
        <p:txBody>
          <a:bodyPr vert="horz" lIns="91434" tIns="45717" rIns="91434" bIns="45717" rtlCol="0" anchor="b"/>
          <a:lstStyle>
            <a:lvl1pPr algn="l">
              <a:defRPr sz="1200"/>
            </a:lvl1pPr>
          </a:lstStyle>
          <a:p>
            <a:endParaRPr kumimoji="1" lang="ja-JP" altLang="en-US" dirty="0"/>
          </a:p>
        </p:txBody>
      </p:sp>
      <p:sp>
        <p:nvSpPr>
          <p:cNvPr id="5" name="スライド番号プレースホルダー 4"/>
          <p:cNvSpPr>
            <a:spLocks noGrp="1"/>
          </p:cNvSpPr>
          <p:nvPr>
            <p:ph type="sldNum" sz="quarter" idx="3"/>
          </p:nvPr>
        </p:nvSpPr>
        <p:spPr>
          <a:xfrm>
            <a:off x="5587999" y="6397625"/>
            <a:ext cx="4276726" cy="338138"/>
          </a:xfrm>
          <a:prstGeom prst="rect">
            <a:avLst/>
          </a:prstGeom>
        </p:spPr>
        <p:txBody>
          <a:bodyPr vert="horz" lIns="91434" tIns="45717" rIns="91434" bIns="45717" rtlCol="0" anchor="b"/>
          <a:lstStyle>
            <a:lvl1pPr algn="r">
              <a:defRPr sz="1200"/>
            </a:lvl1pPr>
          </a:lstStyle>
          <a:p>
            <a:fld id="{A07F573A-01BF-2B44-8976-5E6A2AEC1848}" type="slidenum">
              <a:rPr kumimoji="1" lang="ja-JP" altLang="en-US" smtClean="0"/>
              <a:pPr/>
              <a:t>‹#›</a:t>
            </a:fld>
            <a:endParaRPr kumimoji="1" lang="ja-JP" altLang="en-US" dirty="0"/>
          </a:p>
        </p:txBody>
      </p:sp>
    </p:spTree>
    <p:extLst>
      <p:ext uri="{BB962C8B-B14F-4D97-AF65-F5344CB8AC3E}">
        <p14:creationId xmlns:p14="http://schemas.microsoft.com/office/powerpoint/2010/main" val="1650004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2"/>
            <a:ext cx="4275401" cy="338035"/>
          </a:xfrm>
          <a:prstGeom prst="rect">
            <a:avLst/>
          </a:prstGeom>
        </p:spPr>
        <p:txBody>
          <a:bodyPr vert="horz" lIns="90638" tIns="45318" rIns="90638" bIns="45318" rtlCol="0"/>
          <a:lstStyle>
            <a:lvl1pPr algn="l">
              <a:defRPr sz="1200"/>
            </a:lvl1pPr>
          </a:lstStyle>
          <a:p>
            <a:endParaRPr kumimoji="1" lang="ja-JP" altLang="en-US" dirty="0"/>
          </a:p>
        </p:txBody>
      </p:sp>
      <p:sp>
        <p:nvSpPr>
          <p:cNvPr id="3" name="日付プレースホルダー 2"/>
          <p:cNvSpPr>
            <a:spLocks noGrp="1"/>
          </p:cNvSpPr>
          <p:nvPr>
            <p:ph type="dt" idx="1"/>
          </p:nvPr>
        </p:nvSpPr>
        <p:spPr>
          <a:xfrm>
            <a:off x="5589201" y="2"/>
            <a:ext cx="4275401" cy="338035"/>
          </a:xfrm>
          <a:prstGeom prst="rect">
            <a:avLst/>
          </a:prstGeom>
        </p:spPr>
        <p:txBody>
          <a:bodyPr vert="horz" lIns="90638" tIns="45318" rIns="90638" bIns="45318" rtlCol="0"/>
          <a:lstStyle>
            <a:lvl1pPr algn="r">
              <a:defRPr sz="1200"/>
            </a:lvl1pPr>
          </a:lstStyle>
          <a:p>
            <a:fld id="{5C5FCEE9-5451-724E-8226-661F248CEFD0}" type="datetimeFigureOut">
              <a:rPr kumimoji="1" lang="ja-JP" altLang="en-US" smtClean="0"/>
              <a:pPr/>
              <a:t>2020/8/6</a:t>
            </a:fld>
            <a:endParaRPr kumimoji="1" lang="ja-JP" altLang="en-US" dirty="0"/>
          </a:p>
        </p:txBody>
      </p:sp>
      <p:sp>
        <p:nvSpPr>
          <p:cNvPr id="4" name="スライド イメージ プレースホルダー 3"/>
          <p:cNvSpPr>
            <a:spLocks noGrp="1" noRot="1" noChangeAspect="1"/>
          </p:cNvSpPr>
          <p:nvPr>
            <p:ph type="sldImg" idx="2"/>
          </p:nvPr>
        </p:nvSpPr>
        <p:spPr>
          <a:xfrm>
            <a:off x="3419475" y="841375"/>
            <a:ext cx="3027363" cy="2273300"/>
          </a:xfrm>
          <a:prstGeom prst="rect">
            <a:avLst/>
          </a:prstGeom>
          <a:noFill/>
          <a:ln w="12700">
            <a:solidFill>
              <a:prstClr val="black"/>
            </a:solidFill>
          </a:ln>
        </p:spPr>
        <p:txBody>
          <a:bodyPr vert="horz" lIns="90638" tIns="45318" rIns="90638" bIns="45318" rtlCol="0" anchor="ctr"/>
          <a:lstStyle/>
          <a:p>
            <a:endParaRPr lang="ja-JP" altLang="en-US" dirty="0"/>
          </a:p>
        </p:txBody>
      </p:sp>
      <p:sp>
        <p:nvSpPr>
          <p:cNvPr id="5" name="ノート プレースホルダー 4"/>
          <p:cNvSpPr>
            <a:spLocks noGrp="1"/>
          </p:cNvSpPr>
          <p:nvPr>
            <p:ph type="body" sz="quarter" idx="3"/>
          </p:nvPr>
        </p:nvSpPr>
        <p:spPr>
          <a:xfrm>
            <a:off x="986632" y="3241705"/>
            <a:ext cx="7893050" cy="2652869"/>
          </a:xfrm>
          <a:prstGeom prst="rect">
            <a:avLst/>
          </a:prstGeom>
        </p:spPr>
        <p:txBody>
          <a:bodyPr vert="horz" lIns="90638" tIns="45318" rIns="90638" bIns="45318"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1" y="6397732"/>
            <a:ext cx="4275401" cy="338034"/>
          </a:xfrm>
          <a:prstGeom prst="rect">
            <a:avLst/>
          </a:prstGeom>
        </p:spPr>
        <p:txBody>
          <a:bodyPr vert="horz" lIns="90638" tIns="45318" rIns="90638" bIns="45318" rtlCol="0" anchor="b"/>
          <a:lstStyle>
            <a:lvl1pPr algn="l">
              <a:defRPr sz="1200"/>
            </a:lvl1pPr>
          </a:lstStyle>
          <a:p>
            <a:endParaRPr kumimoji="1" lang="ja-JP" altLang="en-US" dirty="0"/>
          </a:p>
        </p:txBody>
      </p:sp>
      <p:sp>
        <p:nvSpPr>
          <p:cNvPr id="7" name="スライド番号プレースホルダー 6"/>
          <p:cNvSpPr>
            <a:spLocks noGrp="1"/>
          </p:cNvSpPr>
          <p:nvPr>
            <p:ph type="sldNum" sz="quarter" idx="5"/>
          </p:nvPr>
        </p:nvSpPr>
        <p:spPr>
          <a:xfrm>
            <a:off x="5589201" y="6397732"/>
            <a:ext cx="4275401" cy="338034"/>
          </a:xfrm>
          <a:prstGeom prst="rect">
            <a:avLst/>
          </a:prstGeom>
        </p:spPr>
        <p:txBody>
          <a:bodyPr vert="horz" lIns="90638" tIns="45318" rIns="90638" bIns="45318" rtlCol="0" anchor="b"/>
          <a:lstStyle>
            <a:lvl1pPr algn="r">
              <a:defRPr sz="1200"/>
            </a:lvl1pPr>
          </a:lstStyle>
          <a:p>
            <a:fld id="{B66F3448-3337-A740-B29C-9F6778ED4FC7}" type="slidenum">
              <a:rPr kumimoji="1" lang="ja-JP" altLang="en-US" smtClean="0"/>
              <a:pPr/>
              <a:t>‹#›</a:t>
            </a:fld>
            <a:endParaRPr kumimoji="1" lang="ja-JP" altLang="en-US" dirty="0"/>
          </a:p>
        </p:txBody>
      </p:sp>
    </p:spTree>
    <p:extLst>
      <p:ext uri="{BB962C8B-B14F-4D97-AF65-F5344CB8AC3E}">
        <p14:creationId xmlns:p14="http://schemas.microsoft.com/office/powerpoint/2010/main" val="8330243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2</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3926346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5</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43292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6445">
              <a:defRPr/>
            </a:pPr>
            <a:fld id="{6EA67AA6-E7D9-42A1-87DC-290BC7D38BDD}" type="slidenum">
              <a:rPr lang="ja-JP" altLang="en-US">
                <a:solidFill>
                  <a:prstClr val="black"/>
                </a:solidFill>
                <a:latin typeface="Yu Gothic"/>
                <a:ea typeface="Yu Gothic" panose="020B0400000000000000" pitchFamily="50" charset="-128"/>
              </a:rPr>
              <a:pPr defTabSz="906445">
                <a:defRPr/>
              </a:pPr>
              <a:t>6</a:t>
            </a:fld>
            <a:endParaRPr lang="ja-JP" altLang="en-US">
              <a:solidFill>
                <a:prstClr val="black"/>
              </a:solidFill>
              <a:latin typeface="Yu Gothic"/>
              <a:ea typeface="Yu Gothic" panose="020B0400000000000000" pitchFamily="50" charset="-128"/>
            </a:endParaRPr>
          </a:p>
        </p:txBody>
      </p:sp>
    </p:spTree>
    <p:extLst>
      <p:ext uri="{BB962C8B-B14F-4D97-AF65-F5344CB8AC3E}">
        <p14:creationId xmlns:p14="http://schemas.microsoft.com/office/powerpoint/2010/main" val="103957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昨年度、全社朝礼で　説明ありました　施設業務の</a:t>
            </a:r>
            <a:r>
              <a:rPr kumimoji="1" lang="en-US" altLang="ja-JP" dirty="0" smtClean="0"/>
              <a:t>PF</a:t>
            </a:r>
            <a:r>
              <a:rPr kumimoji="1" lang="ja-JP" altLang="en-US" dirty="0" smtClean="0"/>
              <a:t>化具現化についての　ご説明をさせて頂きます。</a:t>
            </a:r>
            <a:endParaRPr kumimoji="1" lang="en-US" altLang="ja-JP" dirty="0" smtClean="0"/>
          </a:p>
          <a:p>
            <a:r>
              <a:rPr kumimoji="1" lang="ja-JP" altLang="en-US" dirty="0" smtClean="0"/>
              <a:t>目的としては、</a:t>
            </a:r>
            <a:r>
              <a:rPr kumimoji="1" lang="en-US" altLang="ja-JP" dirty="0" smtClean="0"/>
              <a:t>10</a:t>
            </a:r>
            <a:r>
              <a:rPr kumimoji="1" lang="ja-JP" altLang="en-US" dirty="0" smtClean="0"/>
              <a:t>年先の情報化社会における情報活用した施設業務の推進する姿の先取りと</a:t>
            </a:r>
            <a:r>
              <a:rPr kumimoji="1" lang="en-US" altLang="ja-JP" dirty="0" smtClean="0"/>
              <a:t>PF</a:t>
            </a:r>
            <a:r>
              <a:rPr kumimoji="1" lang="ja-JP" altLang="en-US" dirty="0" smtClean="0"/>
              <a:t>の試行　で</a:t>
            </a:r>
            <a:endParaRPr kumimoji="1" lang="en-US" altLang="ja-JP" dirty="0" smtClean="0"/>
          </a:p>
          <a:p>
            <a:r>
              <a:rPr kumimoji="1" lang="ja-JP" altLang="en-US" dirty="0" smtClean="0"/>
              <a:t>事業形態としては、使用量や個別エンジニアリングでの費用がありますが　システムだけではなく</a:t>
            </a:r>
            <a:endParaRPr kumimoji="1" lang="en-US" altLang="ja-JP" dirty="0" smtClean="0"/>
          </a:p>
          <a:p>
            <a:r>
              <a:rPr kumimoji="1" lang="ja-JP" altLang="en-US" dirty="0" smtClean="0"/>
              <a:t>貢献の形やビジネスモデルのアイディア出しが必要となります。</a:t>
            </a:r>
            <a:endParaRPr kumimoji="1" lang="en-US" altLang="ja-JP" dirty="0" smtClean="0"/>
          </a:p>
          <a:p>
            <a:r>
              <a:rPr kumimoji="1" lang="ja-JP" altLang="en-US" dirty="0" smtClean="0"/>
              <a:t>システムとサービスの連携については、</a:t>
            </a:r>
            <a:r>
              <a:rPr kumimoji="1" lang="en-US" altLang="ja-JP" dirty="0" err="1" smtClean="0"/>
              <a:t>MaaS</a:t>
            </a:r>
            <a:r>
              <a:rPr kumimoji="1" lang="ja-JP" altLang="en-US" dirty="0" smtClean="0"/>
              <a:t>等を参考にして　体系化された</a:t>
            </a:r>
            <a:r>
              <a:rPr kumimoji="1" lang="en-US" altLang="ja-JP" dirty="0" smtClean="0"/>
              <a:t>DN</a:t>
            </a:r>
            <a:r>
              <a:rPr kumimoji="1" lang="ja-JP" altLang="en-US" dirty="0" smtClean="0"/>
              <a:t>の既存のシステムを統合する形で</a:t>
            </a:r>
            <a:endParaRPr kumimoji="1" lang="en-US" altLang="ja-JP" dirty="0" smtClean="0"/>
          </a:p>
          <a:p>
            <a:r>
              <a:rPr kumimoji="1" lang="ja-JP" altLang="en-US" dirty="0" smtClean="0"/>
              <a:t>各社のニーズ毎に</a:t>
            </a:r>
            <a:r>
              <a:rPr kumimoji="1" lang="en-US" altLang="ja-JP" dirty="0" smtClean="0"/>
              <a:t>PF</a:t>
            </a:r>
            <a:r>
              <a:rPr kumimoji="1" lang="ja-JP" altLang="en-US" dirty="0" smtClean="0"/>
              <a:t>にデータを取り込み管理・判断して、サービスをユーザに提供する全体像を描き</a:t>
            </a:r>
            <a:endParaRPr kumimoji="1" lang="en-US" altLang="ja-JP" dirty="0" smtClean="0"/>
          </a:p>
          <a:p>
            <a:r>
              <a:rPr kumimoji="1" lang="ja-JP" altLang="en-US" dirty="0" smtClean="0"/>
              <a:t>使用者のニーズを高めて再利用を促せるシステムを具現化しないといけません。</a:t>
            </a:r>
            <a:endParaRPr kumimoji="1" lang="en-US" altLang="ja-JP" dirty="0" smtClean="0"/>
          </a:p>
          <a:p>
            <a:r>
              <a:rPr kumimoji="1" lang="ja-JP" altLang="en-US" dirty="0" smtClean="0"/>
              <a:t>システム開発としては、安価に導入してもらえるよう サーバ側は</a:t>
            </a:r>
            <a:r>
              <a:rPr kumimoji="1" lang="en-US" altLang="ja-JP" dirty="0" smtClean="0"/>
              <a:t>DNG</a:t>
            </a:r>
            <a:r>
              <a:rPr kumimoji="1" lang="ja-JP" altLang="en-US" dirty="0" smtClean="0"/>
              <a:t>一括のクラウドで構築して</a:t>
            </a:r>
            <a:endParaRPr kumimoji="1" lang="en-US" altLang="ja-JP" dirty="0" smtClean="0"/>
          </a:p>
          <a:p>
            <a:r>
              <a:rPr kumimoji="1" lang="ja-JP" altLang="en-US" dirty="0" smtClean="0"/>
              <a:t>最小限の開発とします。</a:t>
            </a:r>
            <a:endParaRPr kumimoji="1" lang="en-US" altLang="ja-JP" dirty="0" smtClean="0"/>
          </a:p>
          <a:p>
            <a:r>
              <a:rPr kumimoji="1" lang="ja-JP" altLang="en-US" dirty="0" smtClean="0"/>
              <a:t>機能の一例としては、スマートフォンで情報を提供して　情報と取得してオペレータが判断した情報をレコメンデーションや</a:t>
            </a:r>
            <a:endParaRPr kumimoji="1" lang="en-US" altLang="ja-JP" dirty="0" smtClean="0"/>
          </a:p>
          <a:p>
            <a:r>
              <a:rPr kumimoji="1" lang="ja-JP" altLang="en-US" dirty="0" smtClean="0"/>
              <a:t>エスカレーションして通知します。</a:t>
            </a:r>
            <a:endParaRPr kumimoji="1" lang="en-US" altLang="ja-JP" dirty="0" smtClean="0"/>
          </a:p>
          <a:p>
            <a:r>
              <a:rPr kumimoji="1" lang="ja-JP" altLang="en-US" dirty="0" smtClean="0"/>
              <a:t>試行のスケジュールとして、構想を上期前半でまとめ　協業できるお客さんを見つけてトライアルする案を検討しております。</a:t>
            </a:r>
            <a:endParaRPr kumimoji="1" lang="en-US" altLang="ja-JP" dirty="0" smtClean="0"/>
          </a:p>
          <a:p>
            <a:r>
              <a:rPr kumimoji="1" lang="ja-JP" altLang="en-US" dirty="0" smtClean="0"/>
              <a:t>最小投資でおこなえるよう、別件の仮想サーバを活用して　投資は工場側のセンシングでハード構成します。</a:t>
            </a:r>
            <a:endParaRPr kumimoji="1" lang="en-US" altLang="ja-JP" dirty="0" smtClean="0"/>
          </a:p>
          <a:p>
            <a:r>
              <a:rPr kumimoji="1" lang="en-US" altLang="ja-JP" dirty="0" smtClean="0"/>
              <a:t>PF</a:t>
            </a:r>
            <a:r>
              <a:rPr kumimoji="1" lang="ja-JP" altLang="en-US" dirty="0" smtClean="0"/>
              <a:t>活用の実現にトライアルしていきたいと考えて</a:t>
            </a:r>
            <a:r>
              <a:rPr kumimoji="1" lang="ja-JP" altLang="en-US" smtClean="0"/>
              <a:t>おります。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pPr defTabSz="901754"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01754" fontAlgn="base">
                <a:spcBef>
                  <a:spcPct val="0"/>
                </a:spcBef>
                <a:spcAft>
                  <a:spcPct val="0"/>
                </a:spcAft>
                <a:defRPr/>
              </a:pPr>
              <a:t>11</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053597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defTabSz="901754" fontAlgn="base">
              <a:spcBef>
                <a:spcPct val="0"/>
              </a:spcBef>
              <a:spcAft>
                <a:spcPct val="0"/>
              </a:spcAft>
              <a:defRPr/>
            </a:pPr>
            <a:fld id="{9BA9D3B7-B252-475A-8DE2-ECFC7385B8EB}" type="slidenum">
              <a:rPr lang="en-US" altLang="ja-JP">
                <a:solidFill>
                  <a:srgbClr val="000000"/>
                </a:solidFill>
                <a:latin typeface="Times New Roman" pitchFamily="18" charset="0"/>
                <a:ea typeface="ＭＳ Ｐゴシック" pitchFamily="50" charset="-128"/>
              </a:rPr>
              <a:pPr defTabSz="901754" fontAlgn="base">
                <a:spcBef>
                  <a:spcPct val="0"/>
                </a:spcBef>
                <a:spcAft>
                  <a:spcPct val="0"/>
                </a:spcAft>
                <a:defRPr/>
              </a:pPr>
              <a:t>12</a:t>
            </a:fld>
            <a:endParaRPr lang="en-US" altLang="ja-JP" dirty="0">
              <a:solidFill>
                <a:srgbClr val="000000"/>
              </a:solidFill>
              <a:latin typeface="Times New Roman" pitchFamily="18" charset="0"/>
              <a:ea typeface="ＭＳ Ｐゴシック" pitchFamily="50" charset="-128"/>
            </a:endParaRPr>
          </a:p>
        </p:txBody>
      </p:sp>
    </p:spTree>
    <p:extLst>
      <p:ext uri="{BB962C8B-B14F-4D97-AF65-F5344CB8AC3E}">
        <p14:creationId xmlns:p14="http://schemas.microsoft.com/office/powerpoint/2010/main" val="2115686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Tech.2017_ﾀｲﾄﾙ①_Dクロス">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834879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Tech.2017_討論会-本編④ﾌｯﾀｰ無">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5" name="コンテンツ プレースホルダー 4"/>
          <p:cNvSpPr>
            <a:spLocks noGrp="1"/>
          </p:cNvSpPr>
          <p:nvPr>
            <p:ph sz="quarter" idx="11" hasCustomPrompt="1"/>
          </p:nvPr>
        </p:nvSpPr>
        <p:spPr>
          <a:xfrm>
            <a:off x="0" y="720000"/>
            <a:ext cx="9144000" cy="56808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a:t>※</a:t>
            </a:r>
            <a:r>
              <a:rPr kumimoji="1" lang="ja-JP" altLang="en-US"/>
              <a:t>容量の大きな一覧図表・転載資料等、分割記載が困難な場合のみ、ロゴ</a:t>
            </a:r>
            <a:r>
              <a:rPr kumimoji="1" lang="en-US" altLang="ja-JP"/>
              <a:t>,</a:t>
            </a:r>
            <a:r>
              <a:rPr kumimoji="1" lang="ja-JP" altLang="en-US"/>
              <a:t>フッターを使用しない［白紙タイプ］のページを使用可とする。　ページ</a:t>
            </a:r>
            <a:r>
              <a:rPr kumimoji="1" lang="en-US" altLang="ja-JP"/>
              <a:t>No.</a:t>
            </a:r>
            <a:r>
              <a:rPr kumimoji="1" lang="ja-JP" altLang="en-US"/>
              <a:t>記載は任意。　　　　■本文テキスト</a:t>
            </a:r>
            <a:r>
              <a:rPr kumimoji="1" lang="en-US" altLang="ja-JP"/>
              <a:t>: </a:t>
            </a:r>
            <a:r>
              <a:rPr kumimoji="1" lang="ja-JP" altLang="en-US"/>
              <a:t>見出しタイトル</a:t>
            </a:r>
            <a:r>
              <a:rPr kumimoji="1" lang="en-US" altLang="ja-JP"/>
              <a:t>20pt /</a:t>
            </a:r>
            <a:r>
              <a:rPr kumimoji="1" lang="ja-JP" altLang="en-US"/>
              <a:t>本文最小</a:t>
            </a:r>
            <a:r>
              <a:rPr kumimoji="1" lang="en-US" altLang="ja-JP"/>
              <a:t>16pt</a:t>
            </a:r>
            <a:r>
              <a:rPr kumimoji="1" lang="ja-JP" altLang="en-US"/>
              <a:t>迄推奨　　　　　　　　　　　　　　図表内は含みませんが、フォントは</a:t>
            </a:r>
            <a:r>
              <a:rPr kumimoji="1" lang="en-US" altLang="ja-JP"/>
              <a:t>CIS</a:t>
            </a:r>
            <a:r>
              <a:rPr kumimoji="1" lang="ja-JP" altLang="en-US"/>
              <a:t>準拠、可読性を考慮した大きさにして下さい。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カラーパレット</a:t>
            </a:r>
            <a:r>
              <a:rPr kumimoji="1" lang="en-US" altLang="ja-JP"/>
              <a:t>(CIS)</a:t>
            </a:r>
            <a:r>
              <a:rPr kumimoji="1" lang="ja-JP" altLang="en-US"/>
              <a:t>より使用</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4"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6"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正方形/長方形 3"/>
          <p:cNvSpPr/>
          <p:nvPr/>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3"/>
          <p:cNvSpPr/>
          <p:nvPr userDrawn="1"/>
        </p:nvSpPr>
        <p:spPr>
          <a:xfrm>
            <a:off x="0" y="6072350"/>
            <a:ext cx="9153525" cy="792000"/>
          </a:xfrm>
          <a:custGeom>
            <a:avLst/>
            <a:gdLst>
              <a:gd name="connsiteX0" fmla="*/ 0 w 9144000"/>
              <a:gd name="connsiteY0" fmla="*/ 0 h 792000"/>
              <a:gd name="connsiteX1" fmla="*/ 9144000 w 9144000"/>
              <a:gd name="connsiteY1" fmla="*/ 0 h 792000"/>
              <a:gd name="connsiteX2" fmla="*/ 9144000 w 9144000"/>
              <a:gd name="connsiteY2" fmla="*/ 792000 h 792000"/>
              <a:gd name="connsiteX3" fmla="*/ 0 w 9144000"/>
              <a:gd name="connsiteY3" fmla="*/ 792000 h 792000"/>
              <a:gd name="connsiteX4" fmla="*/ 0 w 9144000"/>
              <a:gd name="connsiteY4"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785650 h 792000"/>
              <a:gd name="connsiteX4" fmla="*/ 0 w 9144000"/>
              <a:gd name="connsiteY4" fmla="*/ 792000 h 792000"/>
              <a:gd name="connsiteX5" fmla="*/ 0 w 9144000"/>
              <a:gd name="connsiteY5" fmla="*/ 0 h 792000"/>
              <a:gd name="connsiteX0" fmla="*/ 0 w 9144000"/>
              <a:gd name="connsiteY0" fmla="*/ 0 h 792000"/>
              <a:gd name="connsiteX1" fmla="*/ 9144000 w 9144000"/>
              <a:gd name="connsiteY1" fmla="*/ 0 h 792000"/>
              <a:gd name="connsiteX2" fmla="*/ 9144000 w 9144000"/>
              <a:gd name="connsiteY2" fmla="*/ 792000 h 792000"/>
              <a:gd name="connsiteX3" fmla="*/ 7810500 w 9144000"/>
              <a:gd name="connsiteY3" fmla="*/ 785650 h 792000"/>
              <a:gd name="connsiteX4" fmla="*/ 7629525 w 9144000"/>
              <a:gd name="connsiteY4" fmla="*/ 785650 h 792000"/>
              <a:gd name="connsiteX5" fmla="*/ 0 w 9144000"/>
              <a:gd name="connsiteY5" fmla="*/ 792000 h 792000"/>
              <a:gd name="connsiteX6" fmla="*/ 0 w 9144000"/>
              <a:gd name="connsiteY6" fmla="*/ 0 h 792000"/>
              <a:gd name="connsiteX0" fmla="*/ 0 w 9144000"/>
              <a:gd name="connsiteY0" fmla="*/ 0 h 792000"/>
              <a:gd name="connsiteX1" fmla="*/ 9144000 w 9144000"/>
              <a:gd name="connsiteY1" fmla="*/ 0 h 792000"/>
              <a:gd name="connsiteX2" fmla="*/ 9144000 w 9144000"/>
              <a:gd name="connsiteY2" fmla="*/ 792000 h 792000"/>
              <a:gd name="connsiteX3" fmla="*/ 7629525 w 9144000"/>
              <a:gd name="connsiteY3" fmla="*/ 328450 h 792000"/>
              <a:gd name="connsiteX4" fmla="*/ 7629525 w 9144000"/>
              <a:gd name="connsiteY4" fmla="*/ 785650 h 792000"/>
              <a:gd name="connsiteX5" fmla="*/ 0 w 9144000"/>
              <a:gd name="connsiteY5" fmla="*/ 792000 h 792000"/>
              <a:gd name="connsiteX6" fmla="*/ 0 w 9144000"/>
              <a:gd name="connsiteY6" fmla="*/ 0 h 792000"/>
              <a:gd name="connsiteX0" fmla="*/ 0 w 9153525"/>
              <a:gd name="connsiteY0" fmla="*/ 0 h 792000"/>
              <a:gd name="connsiteX1" fmla="*/ 9144000 w 9153525"/>
              <a:gd name="connsiteY1" fmla="*/ 0 h 792000"/>
              <a:gd name="connsiteX2" fmla="*/ 9153525 w 9153525"/>
              <a:gd name="connsiteY2" fmla="*/ 334800 h 792000"/>
              <a:gd name="connsiteX3" fmla="*/ 7629525 w 9153525"/>
              <a:gd name="connsiteY3" fmla="*/ 328450 h 792000"/>
              <a:gd name="connsiteX4" fmla="*/ 7629525 w 9153525"/>
              <a:gd name="connsiteY4" fmla="*/ 785650 h 792000"/>
              <a:gd name="connsiteX5" fmla="*/ 0 w 9153525"/>
              <a:gd name="connsiteY5" fmla="*/ 792000 h 792000"/>
              <a:gd name="connsiteX6" fmla="*/ 0 w 9153525"/>
              <a:gd name="connsiteY6"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53525" h="792000">
                <a:moveTo>
                  <a:pt x="0" y="0"/>
                </a:moveTo>
                <a:lnTo>
                  <a:pt x="9144000" y="0"/>
                </a:lnTo>
                <a:lnTo>
                  <a:pt x="9153525" y="334800"/>
                </a:lnTo>
                <a:lnTo>
                  <a:pt x="7629525" y="328450"/>
                </a:lnTo>
                <a:lnTo>
                  <a:pt x="7629525" y="785650"/>
                </a:lnTo>
                <a:lnTo>
                  <a:pt x="0" y="7920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394089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NSO-Tech.2017_エンドロゴ">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2617325" y="2568596"/>
            <a:ext cx="3909351" cy="1490400"/>
          </a:xfrm>
          <a:prstGeom prst="rect">
            <a:avLst/>
          </a:prstGeom>
        </p:spPr>
      </p:pic>
      <p:pic>
        <p:nvPicPr>
          <p:cNvPr id="3" name="図 2"/>
          <p:cNvPicPr>
            <a:picLocks noChangeAspect="1"/>
          </p:cNvPicPr>
          <p:nvPr/>
        </p:nvPicPr>
        <p:blipFill>
          <a:blip r:embed="rId2"/>
          <a:stretch>
            <a:fillRect/>
          </a:stretch>
        </p:blipFill>
        <p:spPr>
          <a:xfrm>
            <a:off x="2617325" y="2568596"/>
            <a:ext cx="3909351" cy="1490400"/>
          </a:xfrm>
          <a:prstGeom prst="rect">
            <a:avLst/>
          </a:prstGeom>
        </p:spPr>
      </p:pic>
      <p:pic>
        <p:nvPicPr>
          <p:cNvPr id="5" name="図 4"/>
          <p:cNvPicPr>
            <a:picLocks noChangeAspect="1"/>
          </p:cNvPicPr>
          <p:nvPr/>
        </p:nvPicPr>
        <p:blipFill>
          <a:blip r:embed="rId2"/>
          <a:stretch>
            <a:fillRect/>
          </a:stretch>
        </p:blipFill>
        <p:spPr>
          <a:xfrm>
            <a:off x="2617325" y="2568596"/>
            <a:ext cx="3909351" cy="1490400"/>
          </a:xfrm>
          <a:prstGeom prst="rect">
            <a:avLst/>
          </a:prstGeom>
        </p:spPr>
      </p:pic>
      <p:pic>
        <p:nvPicPr>
          <p:cNvPr id="6" name="図 5"/>
          <p:cNvPicPr>
            <a:picLocks noChangeAspect="1"/>
          </p:cNvPicPr>
          <p:nvPr/>
        </p:nvPicPr>
        <p:blipFill>
          <a:blip r:embed="rId2"/>
          <a:stretch>
            <a:fillRect/>
          </a:stretch>
        </p:blipFill>
        <p:spPr>
          <a:xfrm>
            <a:off x="2617325" y="2568596"/>
            <a:ext cx="3909351" cy="1490400"/>
          </a:xfrm>
          <a:prstGeom prst="rect">
            <a:avLst/>
          </a:prstGeom>
        </p:spPr>
      </p:pic>
      <p:pic>
        <p:nvPicPr>
          <p:cNvPr id="7" name="図 6"/>
          <p:cNvPicPr>
            <a:picLocks noChangeAspect="1"/>
          </p:cNvPicPr>
          <p:nvPr userDrawn="1"/>
        </p:nvPicPr>
        <p:blipFill>
          <a:blip r:embed="rId2"/>
          <a:stretch>
            <a:fillRect/>
          </a:stretch>
        </p:blipFill>
        <p:spPr>
          <a:xfrm>
            <a:off x="2617325" y="2568596"/>
            <a:ext cx="3909351" cy="1490400"/>
          </a:xfrm>
          <a:prstGeom prst="rect">
            <a:avLst/>
          </a:prstGeom>
        </p:spPr>
      </p:pic>
    </p:spTree>
    <p:extLst>
      <p:ext uri="{BB962C8B-B14F-4D97-AF65-F5344CB8AC3E}">
        <p14:creationId xmlns:p14="http://schemas.microsoft.com/office/powerpoint/2010/main" val="731527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236157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3402"/>
            <a:ext cx="7772400" cy="2389811"/>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5373"/>
            <a:ext cx="6858000" cy="165729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406562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98823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11323"/>
            <a:ext cx="7886700" cy="2855378"/>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93714"/>
            <a:ext cx="7886700" cy="1501576"/>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1501580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7315"/>
            <a:ext cx="3886200" cy="435536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3133969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465"/>
            <a:ext cx="7886700" cy="1326790"/>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2720"/>
            <a:ext cx="3868340"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7394"/>
            <a:ext cx="3868340"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1" y="1682720"/>
            <a:ext cx="3887391" cy="8246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1" y="2507394"/>
            <a:ext cx="3887391" cy="3688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18112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346402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536975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Tech.2017_討論会-ﾀｲﾄﾙ">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2</a:t>
            </a:r>
            <a:r>
              <a:rPr lang="ja-JP" altLang="en-US"/>
              <a:t>行で記載 </a:t>
            </a:r>
            <a:r>
              <a:rPr lang="en-US" altLang="ja-JP"/>
              <a:t>/ 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
        <p:nvSpPr>
          <p:cNvPr id="5" name="テキスト プレースホルダー 4"/>
          <p:cNvSpPr>
            <a:spLocks noGrp="1"/>
          </p:cNvSpPr>
          <p:nvPr>
            <p:ph type="body" sz="quarter" idx="12" hasCustomPrompt="1"/>
          </p:nvPr>
        </p:nvSpPr>
        <p:spPr>
          <a:xfrm>
            <a:off x="0" y="2016000"/>
            <a:ext cx="6299998" cy="432000"/>
          </a:xfrm>
        </p:spPr>
        <p:txBody>
          <a:bodyPr lIns="468000" tIns="0" rIns="72000" anchor="b" anchorCtr="0"/>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en-US" altLang="ja-JP" sz="2000"/>
              <a:t>17</a:t>
            </a:r>
            <a:r>
              <a:rPr kumimoji="1" lang="ja-JP" altLang="en-US" sz="2000"/>
              <a:t>年度下期 技術研究討論会</a:t>
            </a:r>
            <a:r>
              <a:rPr kumimoji="1" lang="ja-JP" altLang="en-US"/>
              <a:t> ○○○ブロック</a:t>
            </a:r>
          </a:p>
        </p:txBody>
      </p:sp>
    </p:spTree>
    <p:extLst>
      <p:ext uri="{BB962C8B-B14F-4D97-AF65-F5344CB8AC3E}">
        <p14:creationId xmlns:p14="http://schemas.microsoft.com/office/powerpoint/2010/main" val="31940479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8341"/>
            <a:ext cx="4629150" cy="4878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206187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623"/>
            <a:ext cx="2949178" cy="1601682"/>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8341"/>
            <a:ext cx="4629150" cy="487813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9305"/>
            <a:ext cx="2949178" cy="3815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1972528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20543184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463"/>
            <a:ext cx="1971675" cy="5817219"/>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1" y="365463"/>
            <a:ext cx="5800725" cy="581721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85AEA4C-E331-4144-8266-A02D0B069F91}" type="datetimeFigureOut">
              <a:rPr kumimoji="1" lang="ja-JP" altLang="en-US" smtClean="0"/>
              <a:t>2020/8/6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40151649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457200" y="274893"/>
            <a:ext cx="8229600" cy="585694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 name="日付プレースホルダー 2"/>
          <p:cNvSpPr>
            <a:spLocks noGrp="1"/>
          </p:cNvSpPr>
          <p:nvPr>
            <p:ph type="dt" sz="half" idx="10"/>
          </p:nvPr>
        </p:nvSpPr>
        <p:spPr>
          <a:xfrm>
            <a:off x="457200" y="6251008"/>
            <a:ext cx="2133600" cy="476691"/>
          </a:xfrm>
        </p:spPr>
        <p:txBody>
          <a:bodyPr/>
          <a:lstStyle>
            <a:lvl1pPr>
              <a:defRPr/>
            </a:lvl1pPr>
          </a:lstStyle>
          <a:p>
            <a:endParaRPr lang="en-US" altLang="ja-JP">
              <a:solidFill>
                <a:srgbClr val="000000"/>
              </a:solidFill>
            </a:endParaRPr>
          </a:p>
        </p:txBody>
      </p:sp>
      <p:sp>
        <p:nvSpPr>
          <p:cNvPr id="4" name="フッター プレースホルダー 3"/>
          <p:cNvSpPr>
            <a:spLocks noGrp="1"/>
          </p:cNvSpPr>
          <p:nvPr>
            <p:ph type="ftr" sz="quarter" idx="11"/>
          </p:nvPr>
        </p:nvSpPr>
        <p:spPr>
          <a:xfrm>
            <a:off x="3124200" y="6251008"/>
            <a:ext cx="2895600" cy="476691"/>
          </a:xfrm>
        </p:spPr>
        <p:txBody>
          <a:bodyPr/>
          <a:lstStyle>
            <a:lvl1pPr>
              <a:defRPr/>
            </a:lvl1pPr>
          </a:lstStyle>
          <a:p>
            <a:endParaRPr lang="en-US" altLang="ja-JP">
              <a:solidFill>
                <a:srgbClr val="000000"/>
              </a:solidFill>
            </a:endParaRPr>
          </a:p>
        </p:txBody>
      </p:sp>
      <p:sp>
        <p:nvSpPr>
          <p:cNvPr id="5" name="スライド番号プレースホルダー 4"/>
          <p:cNvSpPr>
            <a:spLocks noGrp="1"/>
          </p:cNvSpPr>
          <p:nvPr>
            <p:ph type="sldNum" sz="quarter" idx="12"/>
          </p:nvPr>
        </p:nvSpPr>
        <p:spPr>
          <a:xfrm>
            <a:off x="6553200" y="6251008"/>
            <a:ext cx="2133600" cy="476691"/>
          </a:xfrm>
        </p:spPr>
        <p:txBody>
          <a:bodyPr/>
          <a:lstStyle>
            <a:lvl1pPr>
              <a:defRPr/>
            </a:lvl1pPr>
          </a:lstStyle>
          <a:p>
            <a:fld id="{ADB7D68B-10D0-4C23-8E74-C5F6E178C63C}" type="slidenum">
              <a:rPr lang="en-US" altLang="ja-JP">
                <a:solidFill>
                  <a:srgbClr val="000000"/>
                </a:solidFill>
              </a:rPr>
              <a:pPr/>
              <a:t>‹#›</a:t>
            </a:fld>
            <a:endParaRPr lang="en-US" altLang="ja-JP">
              <a:solidFill>
                <a:srgbClr val="000000"/>
              </a:solidFill>
            </a:endParaRPr>
          </a:p>
        </p:txBody>
      </p:sp>
    </p:spTree>
    <p:extLst>
      <p:ext uri="{BB962C8B-B14F-4D97-AF65-F5344CB8AC3E}">
        <p14:creationId xmlns:p14="http://schemas.microsoft.com/office/powerpoint/2010/main" val="3477416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表紙">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2000"/>
          </a:xfrm>
          <a:prstGeom prst="rect">
            <a:avLst/>
          </a:prstGeom>
        </p:spPr>
      </p:pic>
      <p:sp>
        <p:nvSpPr>
          <p:cNvPr id="2" name="Holder 2"/>
          <p:cNvSpPr>
            <a:spLocks noGrp="1"/>
          </p:cNvSpPr>
          <p:nvPr>
            <p:ph type="ctrTitle" hasCustomPrompt="1"/>
          </p:nvPr>
        </p:nvSpPr>
        <p:spPr>
          <a:xfrm>
            <a:off x="-36001" y="2448000"/>
            <a:ext cx="5940000" cy="1260000"/>
          </a:xfrm>
          <a:prstGeom prst="rect">
            <a:avLst/>
          </a:prstGeom>
        </p:spPr>
        <p:txBody>
          <a:bodyPr wrap="square" lIns="468000" tIns="0" rIns="0" bIns="0" anchor="t">
            <a:noAutofit/>
          </a:bodyPr>
          <a:lstStyle>
            <a:lvl1pPr>
              <a:lnSpc>
                <a:spcPct val="110000"/>
              </a:lnSpc>
              <a:defRPr sz="3400" baseline="0">
                <a:latin typeface="Meiryo UI" panose="020B0604030504040204" pitchFamily="50" charset="-128"/>
              </a:defRPr>
            </a:lvl1pPr>
          </a:lstStyle>
          <a:p>
            <a:r>
              <a:rPr lang="ja-JP" altLang="en-US" smtClean="0"/>
              <a:t>タイトル記入 </a:t>
            </a:r>
            <a:r>
              <a:rPr lang="en-US" altLang="ja-JP" smtClean="0"/>
              <a:t>2</a:t>
            </a:r>
            <a:r>
              <a:rPr lang="ja-JP" altLang="en-US" smtClean="0"/>
              <a:t>行</a:t>
            </a:r>
            <a:r>
              <a:rPr lang="en-US" altLang="ja-JP" smtClean="0"/>
              <a:t>34pt</a:t>
            </a:r>
            <a:r>
              <a:rPr lang="ja-JP" altLang="en-US" smtClean="0"/>
              <a:t>推奨　 発表者情報より大きく記載</a:t>
            </a:r>
            <a:endParaRPr dirty="0"/>
          </a:p>
        </p:txBody>
      </p:sp>
      <p:sp>
        <p:nvSpPr>
          <p:cNvPr id="3" name="Holder 3"/>
          <p:cNvSpPr>
            <a:spLocks noGrp="1"/>
          </p:cNvSpPr>
          <p:nvPr>
            <p:ph type="subTitle" idx="4" hasCustomPrompt="1"/>
          </p:nvPr>
        </p:nvSpPr>
        <p:spPr>
          <a:xfrm>
            <a:off x="-35999" y="4140000"/>
            <a:ext cx="5040000" cy="360000"/>
          </a:xfrm>
          <a:prstGeom prst="rect">
            <a:avLst/>
          </a:prstGeom>
        </p:spPr>
        <p:txBody>
          <a:bodyPr wrap="square" lIns="468000" tIns="0" rIns="0" bIns="0" anchor="b">
            <a:noAutofit/>
          </a:bodyPr>
          <a:lstStyle>
            <a:lvl1pPr>
              <a:defRPr sz="2400" baseline="0">
                <a:latin typeface="Meiryo UI" panose="020B0604030504040204" pitchFamily="50" charset="-128"/>
              </a:defRPr>
            </a:lvl1pPr>
          </a:lstStyle>
          <a:p>
            <a:r>
              <a:rPr lang="ja-JP" altLang="en-US" smtClean="0"/>
              <a:t>クリックして 氏名 を記入 </a:t>
            </a:r>
            <a:r>
              <a:rPr lang="en-US" altLang="ja-JP" smtClean="0"/>
              <a:t>24pt </a:t>
            </a:r>
            <a:r>
              <a:rPr lang="ja-JP" altLang="en-US" smtClean="0"/>
              <a:t>推奨</a:t>
            </a:r>
            <a:endParaRPr lang="ja-JP" altLang="en-US" dirty="0"/>
          </a:p>
        </p:txBody>
      </p:sp>
      <p:sp>
        <p:nvSpPr>
          <p:cNvPr id="9" name="テキスト プレースホルダー 8"/>
          <p:cNvSpPr>
            <a:spLocks noGrp="1"/>
          </p:cNvSpPr>
          <p:nvPr>
            <p:ph type="body" sz="quarter" idx="10" hasCustomPrompt="1"/>
          </p:nvPr>
        </p:nvSpPr>
        <p:spPr>
          <a:xfrm>
            <a:off x="-36000" y="4680009"/>
            <a:ext cx="5040000" cy="1188000"/>
          </a:xfrm>
          <a:prstGeom prst="rect">
            <a:avLst/>
          </a:prstGeom>
        </p:spPr>
        <p:txBody>
          <a:bodyPr lIns="468000" tIns="0" rIns="0" bIns="0" anchor="t">
            <a:noAutofit/>
          </a:bodyPr>
          <a:lstStyle>
            <a:lvl1pPr>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smtClean="0"/>
              <a:t>クリックして 部署名 を記入 </a:t>
            </a:r>
            <a:r>
              <a:rPr kumimoji="1" lang="en-US" altLang="ja-JP" smtClean="0"/>
              <a:t>16pt</a:t>
            </a:r>
            <a:r>
              <a:rPr kumimoji="1" lang="ja-JP" altLang="en-US" smtClean="0"/>
              <a:t>推奨</a:t>
            </a:r>
          </a:p>
        </p:txBody>
      </p:sp>
      <p:pic>
        <p:nvPicPr>
          <p:cNvPr id="10" name="図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6908" y="454131"/>
            <a:ext cx="2520000" cy="785785"/>
          </a:xfrm>
          <a:prstGeom prst="rect">
            <a:avLst/>
          </a:prstGeom>
        </p:spPr>
      </p:pic>
      <p:pic>
        <p:nvPicPr>
          <p:cNvPr id="12" name="図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18012" y="6256800"/>
            <a:ext cx="2275184" cy="450000"/>
          </a:xfrm>
          <a:prstGeom prst="rect">
            <a:avLst/>
          </a:prstGeom>
        </p:spPr>
      </p:pic>
      <p:pic>
        <p:nvPicPr>
          <p:cNvPr id="13" name="図 1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776010" y="6318040"/>
            <a:ext cx="1078337" cy="277287"/>
          </a:xfrm>
          <a:prstGeom prst="rect">
            <a:avLst/>
          </a:prstGeom>
          <a:noFill/>
        </p:spPr>
      </p:pic>
    </p:spTree>
    <p:extLst>
      <p:ext uri="{BB962C8B-B14F-4D97-AF65-F5344CB8AC3E}">
        <p14:creationId xmlns:p14="http://schemas.microsoft.com/office/powerpoint/2010/main" val="238546419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080000"/>
          <a:lstStyle>
            <a:lvl1pPr>
              <a:defRPr/>
            </a:lvl1pPr>
          </a:lstStyle>
          <a:p>
            <a:r>
              <a:rPr kumimoji="1" lang="ja-JP" altLang="en-US" smtClean="0"/>
              <a:t>マスター タイトルの書式設定</a:t>
            </a:r>
            <a:endParaRPr kumimoji="1" lang="ja-JP" altLang="en-US" dirty="0"/>
          </a:p>
        </p:txBody>
      </p:sp>
      <p:sp>
        <p:nvSpPr>
          <p:cNvPr id="2" name="スライド番号プレースホルダー 1"/>
          <p:cNvSpPr>
            <a:spLocks noGrp="1"/>
          </p:cNvSpPr>
          <p:nvPr>
            <p:ph type="sldNum" sz="quarter" idx="11"/>
          </p:nvPr>
        </p:nvSpPr>
        <p:spPr/>
        <p:txBody>
          <a:bodyPr/>
          <a:lstStyle/>
          <a:p>
            <a:r>
              <a:rPr lang="en-US" altLang="ja-JP" dirty="0" smtClean="0">
                <a:ea typeface="Verdana" panose="020B0604030504040204" pitchFamily="34" charset="0"/>
              </a:rPr>
              <a:t>1 </a:t>
            </a:r>
            <a:endParaRPr lang="ja-JP" altLang="en-US" dirty="0"/>
          </a:p>
        </p:txBody>
      </p:sp>
      <p:sp>
        <p:nvSpPr>
          <p:cNvPr id="4" name="テキスト プレースホルダー 3"/>
          <p:cNvSpPr>
            <a:spLocks noGrp="1"/>
          </p:cNvSpPr>
          <p:nvPr>
            <p:ph type="body" sz="quarter" idx="12" hasCustomPrompt="1"/>
          </p:nvPr>
        </p:nvSpPr>
        <p:spPr>
          <a:xfrm>
            <a:off x="0" y="828000"/>
            <a:ext cx="9144000" cy="5220000"/>
          </a:xfrm>
        </p:spPr>
        <p:txBody>
          <a:bodyPr lIns="360000" tIns="360000" rIns="360000"/>
          <a:lstStyle>
            <a:lvl1pPr marL="288000" indent="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smtClean="0"/>
              <a:t>クリックしてアジェンダを記入 </a:t>
            </a:r>
            <a:r>
              <a:rPr kumimoji="1" lang="en-US" altLang="ja-JP" smtClean="0"/>
              <a:t>34pt</a:t>
            </a:r>
            <a:r>
              <a:rPr kumimoji="1" lang="ja-JP" altLang="en-US" smtClean="0"/>
              <a:t>推奨</a:t>
            </a:r>
          </a:p>
        </p:txBody>
      </p:sp>
    </p:spTree>
    <p:extLst>
      <p:ext uri="{BB962C8B-B14F-4D97-AF65-F5344CB8AC3E}">
        <p14:creationId xmlns:p14="http://schemas.microsoft.com/office/powerpoint/2010/main" val="2754843031"/>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扉">
    <p:bg>
      <p:bgPr>
        <a:solidFill>
          <a:schemeClr val="bg1"/>
        </a:solidFill>
        <a:effectLst/>
      </p:bgPr>
    </p:bg>
    <p:spTree>
      <p:nvGrpSpPr>
        <p:cNvPr id="1" name=""/>
        <p:cNvGrpSpPr/>
        <p:nvPr/>
      </p:nvGrpSpPr>
      <p:grpSpPr>
        <a:xfrm>
          <a:off x="0" y="0"/>
          <a:ext cx="0" cy="0"/>
          <a:chOff x="0" y="0"/>
          <a:chExt cx="0" cy="0"/>
        </a:xfrm>
      </p:grpSpPr>
      <p:sp>
        <p:nvSpPr>
          <p:cNvPr id="4" name="テキスト プレースホルダー 3"/>
          <p:cNvSpPr>
            <a:spLocks noGrp="1"/>
          </p:cNvSpPr>
          <p:nvPr>
            <p:ph type="body" sz="quarter" idx="11" hasCustomPrompt="1"/>
          </p:nvPr>
        </p:nvSpPr>
        <p:spPr>
          <a:xfrm>
            <a:off x="-36000" y="9"/>
            <a:ext cx="9216000" cy="1187121"/>
          </a:xfrm>
          <a:prstGeom prst="rect">
            <a:avLst/>
          </a:prstGeom>
        </p:spPr>
        <p:txBody>
          <a:bodyPr wrap="square" lIns="288000" rIns="360000">
            <a:noAutofit/>
          </a:bodyPr>
          <a:lstStyle>
            <a:lvl1pPr>
              <a:defRPr sz="7100" b="1" i="0">
                <a:solidFill>
                  <a:schemeClr val="bg2"/>
                </a:solidFill>
                <a:latin typeface="Meiryo UI" panose="020B0604030504040204" pitchFamily="50" charset="-128"/>
                <a:ea typeface="Meiryo UI" panose="020B0604030504040204" pitchFamily="50" charset="-128"/>
                <a:cs typeface="Verdana" charset="0"/>
              </a:defRPr>
            </a:lvl1pPr>
          </a:lstStyle>
          <a:p>
            <a:pPr lvl="0"/>
            <a:r>
              <a:rPr kumimoji="1" lang="en-US" altLang="ja-JP" dirty="0" smtClean="0"/>
              <a:t>0.</a:t>
            </a:r>
            <a:r>
              <a:rPr kumimoji="1" lang="ja-JP" altLang="en-US" dirty="0" smtClean="0"/>
              <a:t>扉</a:t>
            </a:r>
            <a:r>
              <a:rPr kumimoji="1" lang="en-US" altLang="ja-JP" dirty="0" smtClean="0"/>
              <a:t>No.</a:t>
            </a:r>
            <a:r>
              <a:rPr kumimoji="1" lang="ja-JP" altLang="en-US" dirty="0" smtClean="0"/>
              <a:t>記載</a:t>
            </a:r>
            <a:r>
              <a:rPr kumimoji="1" lang="en-US" altLang="ja-JP" dirty="0" smtClean="0"/>
              <a:t>71pt</a:t>
            </a:r>
            <a:endParaRPr kumimoji="1" lang="ja-JP" altLang="en-US" dirty="0" smtClean="0"/>
          </a:p>
        </p:txBody>
      </p:sp>
      <p:sp>
        <p:nvSpPr>
          <p:cNvPr id="7" name="タイトル 6"/>
          <p:cNvSpPr>
            <a:spLocks noGrp="1"/>
          </p:cNvSpPr>
          <p:nvPr>
            <p:ph type="title" hasCustomPrompt="1"/>
          </p:nvPr>
        </p:nvSpPr>
        <p:spPr>
          <a:xfrm>
            <a:off x="-36000" y="1158885"/>
            <a:ext cx="9216000" cy="1255728"/>
          </a:xfrm>
        </p:spPr>
        <p:txBody>
          <a:bodyPr wrap="square" rIns="648000" anchor="t">
            <a:noAutofit/>
          </a:bodyPr>
          <a:lstStyle>
            <a:lvl1pPr marL="0" indent="0" algn="l">
              <a:lnSpc>
                <a:spcPct val="120000"/>
              </a:lnSpc>
              <a:buSzPct val="120000"/>
              <a:buFont typeface="+mj-lt"/>
              <a:buNone/>
              <a:defRPr sz="3400" b="0" baseline="0">
                <a:solidFill>
                  <a:schemeClr val="bg2"/>
                </a:solidFill>
                <a:latin typeface="Meiryo UI" panose="020B0604030504040204" pitchFamily="50" charset="-128"/>
              </a:defRPr>
            </a:lvl1pPr>
          </a:lstStyle>
          <a:p>
            <a:r>
              <a:rPr kumimoji="1" lang="ja-JP" altLang="en-US" smtClean="0"/>
              <a:t>マスター タイトルの書式設定　</a:t>
            </a:r>
            <a:r>
              <a:rPr kumimoji="1" lang="en-US" altLang="ja-JP" smtClean="0"/>
              <a:t>34pt</a:t>
            </a:r>
            <a:endParaRPr kumimoji="1" lang="ja-JP" altLang="en-US" dirty="0"/>
          </a:p>
        </p:txBody>
      </p:sp>
      <p:sp>
        <p:nvSpPr>
          <p:cNvPr id="5" name="スライド番号プレースホルダー 1"/>
          <p:cNvSpPr>
            <a:spLocks noGrp="1"/>
          </p:cNvSpPr>
          <p:nvPr>
            <p:ph type="sldNum" sz="quarter" idx="12"/>
          </p:nvPr>
        </p:nvSpPr>
        <p:spPr>
          <a:xfrm>
            <a:off x="7665722" y="6357649"/>
            <a:ext cx="989718" cy="365125"/>
          </a:xfrm>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56485453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6" name="コンテンツ プレースホルダー 5"/>
          <p:cNvSpPr>
            <a:spLocks noGrp="1"/>
          </p:cNvSpPr>
          <p:nvPr>
            <p:ph sz="quarter" idx="14"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Tree>
    <p:extLst>
      <p:ext uri="{BB962C8B-B14F-4D97-AF65-F5344CB8AC3E}">
        <p14:creationId xmlns:p14="http://schemas.microsoft.com/office/powerpoint/2010/main" val="349175546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タイトルとコンテンツ+サマリー">
    <p:spTree>
      <p:nvGrpSpPr>
        <p:cNvPr id="1" name=""/>
        <p:cNvGrpSpPr/>
        <p:nvPr/>
      </p:nvGrpSpPr>
      <p:grpSpPr>
        <a:xfrm>
          <a:off x="0" y="0"/>
          <a:ext cx="0" cy="0"/>
          <a:chOff x="0" y="0"/>
          <a:chExt cx="0" cy="0"/>
        </a:xfrm>
      </p:grpSpPr>
      <p:sp>
        <p:nvSpPr>
          <p:cNvPr id="7" name="コンテンツ プレースホルダー 6"/>
          <p:cNvSpPr>
            <a:spLocks noGrp="1"/>
          </p:cNvSpPr>
          <p:nvPr>
            <p:ph sz="quarter" idx="15" hasCustomPrompt="1"/>
          </p:nvPr>
        </p:nvSpPr>
        <p:spPr>
          <a:xfrm>
            <a:off x="0" y="828000"/>
            <a:ext cx="9144000" cy="5220000"/>
          </a:xfrm>
        </p:spPr>
        <p:txBody>
          <a:bodyPr/>
          <a:lstStyle/>
          <a:p>
            <a:pPr lvl="0"/>
            <a:r>
              <a:rPr kumimoji="1" lang="ja-JP" altLang="en-US" smtClean="0"/>
              <a:t>本文タイトル</a:t>
            </a:r>
            <a:r>
              <a:rPr kumimoji="1" lang="en-US" altLang="ja-JP" smtClean="0"/>
              <a:t>20pt </a:t>
            </a:r>
            <a:r>
              <a:rPr kumimoji="1" lang="ja-JP" altLang="en-US" smtClean="0"/>
              <a:t>本文最小</a:t>
            </a:r>
            <a:r>
              <a:rPr kumimoji="1" lang="en-US" altLang="ja-JP" smtClean="0"/>
              <a:t>16pt</a:t>
            </a:r>
            <a:r>
              <a:rPr kumimoji="1" lang="ja-JP" altLang="en-US" smtClean="0"/>
              <a:t>迄</a:t>
            </a:r>
          </a:p>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2" name="タイトル 1"/>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4" name="スライド番号プレースホルダー 3"/>
          <p:cNvSpPr>
            <a:spLocks noGrp="1"/>
          </p:cNvSpPr>
          <p:nvPr>
            <p:ph type="sldNum" sz="quarter" idx="13"/>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5" name="テキスト プレースホルダー 4"/>
          <p:cNvSpPr>
            <a:spLocks noGrp="1"/>
          </p:cNvSpPr>
          <p:nvPr>
            <p:ph type="body" sz="quarter" idx="14" hasCustomPrompt="1"/>
          </p:nvPr>
        </p:nvSpPr>
        <p:spPr>
          <a:xfrm>
            <a:off x="0" y="5662152"/>
            <a:ext cx="9144000" cy="457848"/>
          </a:xfrm>
          <a:prstGeom prst="rect">
            <a:avLst/>
          </a:prstGeom>
        </p:spPr>
        <p:txBody>
          <a:bodyPr lIns="216000" rIns="216000" bIns="36000" anchor="b" anchorCtr="0">
            <a:spAutoFit/>
          </a:bodyPr>
          <a:lstStyle>
            <a:lvl1pPr algn="ctr">
              <a:spcAft>
                <a:spcPts val="0"/>
              </a:spcAft>
              <a:defRPr sz="2500" b="1">
                <a:solidFill>
                  <a:schemeClr val="bg2"/>
                </a:solidFill>
              </a:defRPr>
            </a:lvl1pPr>
          </a:lstStyle>
          <a:p>
            <a:pPr lvl="0"/>
            <a:r>
              <a:rPr kumimoji="1" lang="ja-JP" altLang="en-US" smtClean="0"/>
              <a:t>サマリー 原則</a:t>
            </a:r>
            <a:r>
              <a:rPr kumimoji="1" lang="en-US" altLang="ja-JP" smtClean="0"/>
              <a:t>1</a:t>
            </a:r>
            <a:r>
              <a:rPr kumimoji="1" lang="ja-JP" altLang="en-US" smtClean="0"/>
              <a:t>行 </a:t>
            </a:r>
            <a:r>
              <a:rPr kumimoji="1" lang="en-US" altLang="ja-JP" smtClean="0"/>
              <a:t>25pt</a:t>
            </a:r>
            <a:r>
              <a:rPr kumimoji="1" lang="ja-JP" altLang="en-US" smtClean="0"/>
              <a:t>～</a:t>
            </a:r>
            <a:r>
              <a:rPr kumimoji="1" lang="en-US" altLang="ja-JP" smtClean="0"/>
              <a:t>20pt</a:t>
            </a:r>
            <a:r>
              <a:rPr kumimoji="1" lang="ja-JP" altLang="en-US" smtClean="0"/>
              <a:t>推奨　位置下げない</a:t>
            </a:r>
          </a:p>
        </p:txBody>
      </p:sp>
    </p:spTree>
    <p:extLst>
      <p:ext uri="{BB962C8B-B14F-4D97-AF65-F5344CB8AC3E}">
        <p14:creationId xmlns:p14="http://schemas.microsoft.com/office/powerpoint/2010/main" val="6875705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Tech.2017_ﾀｲﾄﾙ②_CGカー">
    <p:spTree>
      <p:nvGrpSpPr>
        <p:cNvPr id="1" name=""/>
        <p:cNvGrpSpPr/>
        <p:nvPr/>
      </p:nvGrpSpPr>
      <p:grpSpPr>
        <a:xfrm>
          <a:off x="0" y="0"/>
          <a:ext cx="0" cy="0"/>
          <a:chOff x="0" y="0"/>
          <a:chExt cx="0" cy="0"/>
        </a:xfrm>
      </p:grpSpPr>
      <p:pic>
        <p:nvPicPr>
          <p:cNvPr id="12" name="図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 y="-23825"/>
            <a:ext cx="9216000" cy="6911999"/>
          </a:xfrm>
          <a:prstGeom prst="rect">
            <a:avLst/>
          </a:prstGeom>
        </p:spPr>
      </p:pic>
      <p:sp>
        <p:nvSpPr>
          <p:cNvPr id="2" name="Holder 2"/>
          <p:cNvSpPr>
            <a:spLocks noGrp="1"/>
          </p:cNvSpPr>
          <p:nvPr>
            <p:ph type="ctrTitle" hasCustomPrompt="1"/>
          </p:nvPr>
        </p:nvSpPr>
        <p:spPr>
          <a:xfrm>
            <a:off x="0" y="2448000"/>
            <a:ext cx="6300000" cy="1260000"/>
          </a:xfrm>
          <a:prstGeom prst="rect">
            <a:avLst/>
          </a:prstGeom>
        </p:spPr>
        <p:txBody>
          <a:bodyPr wrap="square" lIns="468000" tIns="0" rIns="36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3"/>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5940000" cy="1138531"/>
          </a:xfrm>
        </p:spPr>
        <p:txBody>
          <a:bodyPr wrap="square" lIns="468000" tIns="324000" rIns="36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3"/>
          <a:stretch>
            <a:fillRect/>
          </a:stretch>
        </p:blipFill>
        <p:spPr>
          <a:xfrm>
            <a:off x="432285" y="454041"/>
            <a:ext cx="2266290" cy="864000"/>
          </a:xfrm>
          <a:prstGeom prst="rect">
            <a:avLst/>
          </a:prstGeom>
        </p:spPr>
      </p:pic>
      <p:pic>
        <p:nvPicPr>
          <p:cNvPr id="10" name="図 9"/>
          <p:cNvPicPr>
            <a:picLocks noChangeAspect="1"/>
          </p:cNvPicPr>
          <p:nvPr/>
        </p:nvPicPr>
        <p:blipFill>
          <a:blip r:embed="rId3"/>
          <a:stretch>
            <a:fillRect/>
          </a:stretch>
        </p:blipFill>
        <p:spPr>
          <a:xfrm>
            <a:off x="432285" y="454041"/>
            <a:ext cx="2266290" cy="864000"/>
          </a:xfrm>
          <a:prstGeom prst="rect">
            <a:avLst/>
          </a:prstGeom>
        </p:spPr>
      </p:pic>
      <p:pic>
        <p:nvPicPr>
          <p:cNvPr id="11" name="図 10"/>
          <p:cNvPicPr>
            <a:picLocks noChangeAspect="1"/>
          </p:cNvPicPr>
          <p:nvPr/>
        </p:nvPicPr>
        <p:blipFill>
          <a:blip r:embed="rId3"/>
          <a:stretch>
            <a:fillRect/>
          </a:stretch>
        </p:blipFill>
        <p:spPr>
          <a:xfrm>
            <a:off x="432285" y="454041"/>
            <a:ext cx="2266290" cy="864000"/>
          </a:xfrm>
          <a:prstGeom prst="rect">
            <a:avLst/>
          </a:prstGeom>
        </p:spPr>
      </p:pic>
      <p:pic>
        <p:nvPicPr>
          <p:cNvPr id="14" name="図 13"/>
          <p:cNvPicPr>
            <a:picLocks noChangeAspect="1"/>
          </p:cNvPicPr>
          <p:nvPr userDrawn="1"/>
        </p:nvPicPr>
        <p:blipFill>
          <a:blip r:embed="rId3"/>
          <a:stretch>
            <a:fillRect/>
          </a:stretch>
        </p:blipFill>
        <p:spPr>
          <a:xfrm>
            <a:off x="432285" y="454041"/>
            <a:ext cx="2266290" cy="864000"/>
          </a:xfrm>
          <a:prstGeom prst="rect">
            <a:avLst/>
          </a:prstGeom>
        </p:spPr>
      </p:pic>
    </p:spTree>
    <p:extLst>
      <p:ext uri="{BB962C8B-B14F-4D97-AF65-F5344CB8AC3E}">
        <p14:creationId xmlns:p14="http://schemas.microsoft.com/office/powerpoint/2010/main" val="37265820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6" name="タイトル 5"/>
          <p:cNvSpPr>
            <a:spLocks noGrp="1"/>
          </p:cNvSpPr>
          <p:nvPr>
            <p:ph type="title" hasCustomPrompt="1"/>
          </p:nvPr>
        </p:nvSpPr>
        <p:spPr/>
        <p:txBody>
          <a:bodyPr wrap="square" rIns="1080000"/>
          <a:lstStyle/>
          <a:p>
            <a:r>
              <a:rPr kumimoji="1" lang="ja-JP" altLang="en-US" smtClean="0"/>
              <a:t>マスター タイトルの書式設定 </a:t>
            </a:r>
            <a:r>
              <a:rPr kumimoji="1" lang="en-US" altLang="ja-JP" smtClean="0"/>
              <a:t>25pt</a:t>
            </a:r>
            <a:endParaRPr kumimoji="1" lang="ja-JP" altLang="en-US" dirty="0"/>
          </a:p>
        </p:txBody>
      </p:sp>
      <p:sp>
        <p:nvSpPr>
          <p:cNvPr id="2" name="スライド番号プレースホルダー 1"/>
          <p:cNvSpPr>
            <a:spLocks noGrp="1"/>
          </p:cNvSpPr>
          <p:nvPr>
            <p:ph type="sldNum" sz="quarter" idx="10"/>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125435781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コーポレートマーク">
    <p:bg>
      <p:bgPr>
        <a:solidFill>
          <a:schemeClr val="bg1"/>
        </a:solidFill>
        <a:effectLst/>
      </p:bgPr>
    </p:bg>
    <p:spTree>
      <p:nvGrpSpPr>
        <p:cNvPr id="1" name=""/>
        <p:cNvGrpSpPr/>
        <p:nvPr/>
      </p:nvGrpSpPr>
      <p:grpSpPr>
        <a:xfrm>
          <a:off x="0" y="0"/>
          <a:ext cx="0" cy="0"/>
          <a:chOff x="0" y="0"/>
          <a:chExt cx="0" cy="0"/>
        </a:xfrm>
      </p:grpSpPr>
      <p:pic>
        <p:nvPicPr>
          <p:cNvPr id="4" name="図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3970" y="2570464"/>
            <a:ext cx="4340970" cy="1353600"/>
          </a:xfrm>
          <a:prstGeom prst="rect">
            <a:avLst/>
          </a:prstGeom>
        </p:spPr>
      </p:pic>
    </p:spTree>
    <p:extLst>
      <p:ext uri="{BB962C8B-B14F-4D97-AF65-F5344CB8AC3E}">
        <p14:creationId xmlns:p14="http://schemas.microsoft.com/office/powerpoint/2010/main" val="357766572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457200" y="6362243"/>
            <a:ext cx="2133600" cy="365463"/>
          </a:xfrm>
          <a:prstGeom prst="rect">
            <a:avLst/>
          </a:prstGeom>
        </p:spPr>
        <p:txBody>
          <a:bodyPr/>
          <a:lstStyle/>
          <a:p>
            <a:endParaRPr lang="ja-JP" altLang="en-US">
              <a:solidFill>
                <a:srgbClr val="000000"/>
              </a:solidFill>
            </a:endParaRPr>
          </a:p>
        </p:txBody>
      </p:sp>
      <p:sp>
        <p:nvSpPr>
          <p:cNvPr id="3" name="フッター プレースホルダー 2"/>
          <p:cNvSpPr>
            <a:spLocks noGrp="1"/>
          </p:cNvSpPr>
          <p:nvPr>
            <p:ph type="ftr" sz="quarter" idx="11"/>
          </p:nvPr>
        </p:nvSpPr>
        <p:spPr>
          <a:xfrm>
            <a:off x="3124200" y="6362243"/>
            <a:ext cx="2895600" cy="365463"/>
          </a:xfrm>
          <a:prstGeom prst="rect">
            <a:avLst/>
          </a:prstGeom>
        </p:spPr>
        <p:txBody>
          <a:bodyPr/>
          <a:lstStyle/>
          <a:p>
            <a:endParaRPr lang="ja-JP" altLang="en-US">
              <a:solidFill>
                <a:srgbClr val="000000"/>
              </a:solidFill>
            </a:endParaRPr>
          </a:p>
        </p:txBody>
      </p:sp>
      <p:sp>
        <p:nvSpPr>
          <p:cNvPr id="4" name="スライド番号プレースホルダー 3"/>
          <p:cNvSpPr>
            <a:spLocks noGrp="1"/>
          </p:cNvSpPr>
          <p:nvPr>
            <p:ph type="sldNum" sz="quarter" idx="12"/>
          </p:nvPr>
        </p:nvSpPr>
        <p:spPr/>
        <p:txBody>
          <a:bodyPr/>
          <a:lstStyle/>
          <a:p>
            <a:fld id="{69B9799D-BE78-4549-9BA2-D64FFC0F2D14}" type="slidenum">
              <a:rPr lang="ja-JP" altLang="en-US" smtClean="0"/>
              <a:pPr/>
              <a:t>‹#›</a:t>
            </a:fld>
            <a:endParaRPr lang="ja-JP" altLang="en-US" dirty="0"/>
          </a:p>
        </p:txBody>
      </p:sp>
    </p:spTree>
    <p:extLst>
      <p:ext uri="{BB962C8B-B14F-4D97-AF65-F5344CB8AC3E}">
        <p14:creationId xmlns:p14="http://schemas.microsoft.com/office/powerpoint/2010/main" val="428452418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アジェンダ">
    <p:spTree>
      <p:nvGrpSpPr>
        <p:cNvPr id="1" name=""/>
        <p:cNvGrpSpPr/>
        <p:nvPr/>
      </p:nvGrpSpPr>
      <p:grpSpPr>
        <a:xfrm>
          <a:off x="0" y="0"/>
          <a:ext cx="0" cy="0"/>
          <a:chOff x="0" y="0"/>
          <a:chExt cx="0" cy="0"/>
        </a:xfrm>
      </p:grpSpPr>
      <p:sp>
        <p:nvSpPr>
          <p:cNvPr id="8" name="タイトル 7"/>
          <p:cNvSpPr>
            <a:spLocks noGrp="1"/>
          </p:cNvSpPr>
          <p:nvPr>
            <p:ph type="title"/>
          </p:nvPr>
        </p:nvSpPr>
        <p:spPr/>
        <p:txBody>
          <a:bodyPr wrap="square" rIns="1440000"/>
          <a:lstStyle>
            <a:lvl1pPr>
              <a:defRPr/>
            </a:lvl1pPr>
          </a:lstStyle>
          <a:p>
            <a:r>
              <a:rPr kumimoji="1" lang="ja-JP" altLang="en-US" smtClean="0"/>
              <a:t>マスター タイトルの書式設定</a:t>
            </a:r>
            <a:endParaRPr kumimoji="1" lang="ja-JP" altLang="en-US" dirty="0"/>
          </a:p>
        </p:txBody>
      </p:sp>
      <p:sp>
        <p:nvSpPr>
          <p:cNvPr id="10" name="テキスト プレースホルダー 9"/>
          <p:cNvSpPr>
            <a:spLocks noGrp="1"/>
          </p:cNvSpPr>
          <p:nvPr>
            <p:ph type="body" sz="quarter" idx="10"/>
          </p:nvPr>
        </p:nvSpPr>
        <p:spPr>
          <a:xfrm>
            <a:off x="0" y="839788"/>
            <a:ext cx="9143999" cy="5038348"/>
          </a:xfrm>
          <a:prstGeom prst="rect">
            <a:avLst/>
          </a:prstGeom>
        </p:spPr>
        <p:txBody>
          <a:bodyPr lIns="144000" tIns="396000" rIns="648000"/>
          <a:lstStyle>
            <a:lvl1pPr marL="720000" indent="0">
              <a:lnSpc>
                <a:spcPct val="120000"/>
              </a:lnSpc>
              <a:spcBef>
                <a:spcPts val="0"/>
              </a:spcBef>
              <a:buFont typeface="+mj-lt"/>
              <a:buAutoNum type="arabicPeriod"/>
              <a:defRPr sz="3400" baseline="0">
                <a:latin typeface="Meiryo UI" panose="020B0604030504040204" pitchFamily="50" charset="-128"/>
              </a:defRPr>
            </a:lvl1pPr>
            <a:lvl2pPr marL="800100" indent="-342900">
              <a:buFont typeface="+mj-lt"/>
              <a:buAutoNum type="arabicPeriod"/>
              <a:defRPr/>
            </a:lvl2pPr>
            <a:lvl3pPr marL="1257300" indent="-3429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kumimoji="1" lang="ja-JP" altLang="en-US" smtClean="0"/>
              <a:t>マスター テキストの書式設定</a:t>
            </a:r>
          </a:p>
        </p:txBody>
      </p:sp>
      <p:sp>
        <p:nvSpPr>
          <p:cNvPr id="2" name="スライド番号プレースホルダー 1"/>
          <p:cNvSpPr>
            <a:spLocks noGrp="1"/>
          </p:cNvSpPr>
          <p:nvPr>
            <p:ph type="sldNum" sz="quarter" idx="11"/>
          </p:nvPr>
        </p:nvSpPr>
        <p:spPr/>
        <p:txBody>
          <a:body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7540313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30158" cy="616293"/>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2819123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2451"/>
            <a:ext cx="5343129" cy="585907"/>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9798"/>
            <a:ext cx="6400800" cy="1754223"/>
          </a:xfrm>
          <a:prstGeom prst="rect">
            <a:avLst/>
          </a:prstGeom>
        </p:spPr>
        <p:txBody>
          <a:bodyPr/>
          <a:lstStyle>
            <a:lvl1pPr marL="0" indent="0" algn="ctr">
              <a:buNone/>
              <a:defRPr/>
            </a:lvl1pPr>
            <a:lvl2pPr marL="422041" indent="0" algn="ctr">
              <a:buNone/>
              <a:defRPr/>
            </a:lvl2pPr>
            <a:lvl3pPr marL="844083" indent="0" algn="ctr">
              <a:buNone/>
              <a:defRPr/>
            </a:lvl3pPr>
            <a:lvl4pPr marL="1266124" indent="0" algn="ctr">
              <a:buNone/>
              <a:defRPr/>
            </a:lvl4pPr>
            <a:lvl5pPr marL="1688165" indent="0" algn="ctr">
              <a:buNone/>
              <a:defRPr/>
            </a:lvl5pPr>
            <a:lvl6pPr marL="2110207" indent="0" algn="ctr">
              <a:buNone/>
              <a:defRPr/>
            </a:lvl6pPr>
            <a:lvl7pPr marL="2532248" indent="0" algn="ctr">
              <a:buNone/>
              <a:defRPr/>
            </a:lvl7pPr>
            <a:lvl8pPr marL="2954289" indent="0" algn="ctr">
              <a:buNone/>
              <a:defRPr/>
            </a:lvl8pPr>
            <a:lvl9pPr marL="3376331" indent="0" algn="ctr">
              <a:buNone/>
              <a:defRPr/>
            </a:lvl9pPr>
          </a:lstStyle>
          <a:p>
            <a:r>
              <a:rPr lang="ja-JP" altLang="en-US" smtClean="0"/>
              <a:t>マスター サブタイトルの書式設定</a:t>
            </a:r>
            <a:endParaRPr lang="ja-JP" altLang="en-US"/>
          </a:p>
        </p:txBody>
      </p:sp>
    </p:spTree>
    <p:extLst>
      <p:ext uri="{BB962C8B-B14F-4D97-AF65-F5344CB8AC3E}">
        <p14:creationId xmlns:p14="http://schemas.microsoft.com/office/powerpoint/2010/main" val="30427122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57200" y="1601686"/>
            <a:ext cx="8229600" cy="4530154"/>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21121033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470" y="4411034"/>
            <a:ext cx="5945858" cy="625662"/>
          </a:xfrm>
        </p:spPr>
        <p:txBody>
          <a:bodyPr/>
          <a:lstStyle>
            <a:lvl1pPr algn="l">
              <a:defRPr sz="3692" b="1" cap="all"/>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722435" y="2909408"/>
            <a:ext cx="7772400" cy="1501576"/>
          </a:xfrm>
          <a:prstGeom prst="rect">
            <a:avLst/>
          </a:prstGeom>
        </p:spPr>
        <p:txBody>
          <a:bodyPr anchor="b"/>
          <a:lstStyle>
            <a:lvl1pPr marL="0" indent="0">
              <a:buNone/>
              <a:defRPr sz="1846"/>
            </a:lvl1pPr>
            <a:lvl2pPr marL="422041" indent="0">
              <a:buNone/>
              <a:defRPr sz="1662"/>
            </a:lvl2pPr>
            <a:lvl3pPr marL="844083" indent="0">
              <a:buNone/>
              <a:defRPr sz="1477"/>
            </a:lvl3pPr>
            <a:lvl4pPr marL="1266124" indent="0">
              <a:buNone/>
              <a:defRPr sz="1292"/>
            </a:lvl4pPr>
            <a:lvl5pPr marL="1688165" indent="0">
              <a:buNone/>
              <a:defRPr sz="1292"/>
            </a:lvl5pPr>
            <a:lvl6pPr marL="2110207" indent="0">
              <a:buNone/>
              <a:defRPr sz="1292"/>
            </a:lvl6pPr>
            <a:lvl7pPr marL="2532248" indent="0">
              <a:buNone/>
              <a:defRPr sz="1292"/>
            </a:lvl7pPr>
            <a:lvl8pPr marL="2954289" indent="0">
              <a:buNone/>
              <a:defRPr sz="1292"/>
            </a:lvl8pPr>
            <a:lvl9pPr marL="3376331" indent="0">
              <a:buNone/>
              <a:defRPr sz="1292"/>
            </a:lvl9pPr>
          </a:lstStyle>
          <a:p>
            <a:pPr lvl="0"/>
            <a:r>
              <a:rPr lang="ja-JP" altLang="en-US" smtClean="0"/>
              <a:t>マスター テキストの書式設定</a:t>
            </a:r>
          </a:p>
        </p:txBody>
      </p:sp>
    </p:spTree>
    <p:extLst>
      <p:ext uri="{BB962C8B-B14F-4D97-AF65-F5344CB8AC3E}">
        <p14:creationId xmlns:p14="http://schemas.microsoft.com/office/powerpoint/2010/main" val="30070440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sz="half" idx="1"/>
          </p:nvPr>
        </p:nvSpPr>
        <p:spPr>
          <a:xfrm>
            <a:off x="457203"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ー 3"/>
          <p:cNvSpPr>
            <a:spLocks noGrp="1"/>
          </p:cNvSpPr>
          <p:nvPr>
            <p:ph sz="half" idx="2"/>
          </p:nvPr>
        </p:nvSpPr>
        <p:spPr>
          <a:xfrm>
            <a:off x="4642338" y="1601686"/>
            <a:ext cx="4044462" cy="4530154"/>
          </a:xfrm>
          <a:prstGeom prst="rect">
            <a:avLst/>
          </a:prstGeom>
        </p:spPr>
        <p:txBody>
          <a:bodyPr/>
          <a:lstStyle>
            <a:lvl1pPr>
              <a:defRPr sz="2585"/>
            </a:lvl1pPr>
            <a:lvl2pPr>
              <a:defRPr sz="2215"/>
            </a:lvl2pPr>
            <a:lvl3pPr>
              <a:defRPr sz="1846"/>
            </a:lvl3pPr>
            <a:lvl4pPr>
              <a:defRPr sz="1662"/>
            </a:lvl4pPr>
            <a:lvl5pPr>
              <a:defRPr sz="1662"/>
            </a:lvl5pPr>
            <a:lvl6pPr>
              <a:defRPr sz="1662"/>
            </a:lvl6pPr>
            <a:lvl7pPr>
              <a:defRPr sz="1662"/>
            </a:lvl7pPr>
            <a:lvl8pPr>
              <a:defRPr sz="1662"/>
            </a:lvl8pPr>
            <a:lvl9pPr>
              <a:defRPr sz="1662"/>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016351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899"/>
            <a:ext cx="5343129" cy="585907"/>
          </a:xfrm>
        </p:spPr>
        <p:txBody>
          <a:bodyPr/>
          <a:lstStyle>
            <a:lvl1pPr>
              <a:defRPr/>
            </a:lvl1pPr>
          </a:lstStyle>
          <a:p>
            <a:r>
              <a:rPr lang="ja-JP" altLang="en-US" smtClean="0"/>
              <a:t>マスター タイトルの書式設定</a:t>
            </a:r>
            <a:endParaRPr lang="ja-JP" altLang="en-US"/>
          </a:p>
        </p:txBody>
      </p:sp>
      <p:sp>
        <p:nvSpPr>
          <p:cNvPr id="3" name="テキスト プレースホルダー 2"/>
          <p:cNvSpPr>
            <a:spLocks noGrp="1"/>
          </p:cNvSpPr>
          <p:nvPr>
            <p:ph type="body" idx="1"/>
          </p:nvPr>
        </p:nvSpPr>
        <p:spPr>
          <a:xfrm>
            <a:off x="457200" y="1536535"/>
            <a:ext cx="4040066"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4" name="コンテンツ プレースホルダー 3"/>
          <p:cNvSpPr>
            <a:spLocks noGrp="1"/>
          </p:cNvSpPr>
          <p:nvPr>
            <p:ph sz="half" idx="2"/>
          </p:nvPr>
        </p:nvSpPr>
        <p:spPr>
          <a:xfrm>
            <a:off x="457200" y="2176892"/>
            <a:ext cx="4040066"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ー 4"/>
          <p:cNvSpPr>
            <a:spLocks noGrp="1"/>
          </p:cNvSpPr>
          <p:nvPr>
            <p:ph type="body" sz="quarter" idx="3"/>
          </p:nvPr>
        </p:nvSpPr>
        <p:spPr>
          <a:xfrm>
            <a:off x="4645298" y="1536535"/>
            <a:ext cx="4041531" cy="640354"/>
          </a:xfrm>
          <a:prstGeom prst="rect">
            <a:avLst/>
          </a:prstGeom>
        </p:spPr>
        <p:txBody>
          <a:bodyPr anchor="b"/>
          <a:lstStyle>
            <a:lvl1pPr marL="0" indent="0">
              <a:buNone/>
              <a:defRPr sz="2215" b="1"/>
            </a:lvl1pPr>
            <a:lvl2pPr marL="422041" indent="0">
              <a:buNone/>
              <a:defRPr sz="1846" b="1"/>
            </a:lvl2pPr>
            <a:lvl3pPr marL="844083" indent="0">
              <a:buNone/>
              <a:defRPr sz="1662" b="1"/>
            </a:lvl3pPr>
            <a:lvl4pPr marL="1266124" indent="0">
              <a:buNone/>
              <a:defRPr sz="1477" b="1"/>
            </a:lvl4pPr>
            <a:lvl5pPr marL="1688165" indent="0">
              <a:buNone/>
              <a:defRPr sz="1477" b="1"/>
            </a:lvl5pPr>
            <a:lvl6pPr marL="2110207" indent="0">
              <a:buNone/>
              <a:defRPr sz="1477" b="1"/>
            </a:lvl6pPr>
            <a:lvl7pPr marL="2532248" indent="0">
              <a:buNone/>
              <a:defRPr sz="1477" b="1"/>
            </a:lvl7pPr>
            <a:lvl8pPr marL="2954289" indent="0">
              <a:buNone/>
              <a:defRPr sz="1477" b="1"/>
            </a:lvl8pPr>
            <a:lvl9pPr marL="3376331" indent="0">
              <a:buNone/>
              <a:defRPr sz="1477" b="1"/>
            </a:lvl9pPr>
          </a:lstStyle>
          <a:p>
            <a:pPr lvl="0"/>
            <a:r>
              <a:rPr lang="ja-JP" altLang="en-US" smtClean="0"/>
              <a:t>マスター テキストの書式設定</a:t>
            </a:r>
          </a:p>
        </p:txBody>
      </p:sp>
      <p:sp>
        <p:nvSpPr>
          <p:cNvPr id="6" name="コンテンツ プレースホルダー 5"/>
          <p:cNvSpPr>
            <a:spLocks noGrp="1"/>
          </p:cNvSpPr>
          <p:nvPr>
            <p:ph sz="quarter" idx="4"/>
          </p:nvPr>
        </p:nvSpPr>
        <p:spPr>
          <a:xfrm>
            <a:off x="4645298" y="2176892"/>
            <a:ext cx="4041531" cy="3954947"/>
          </a:xfrm>
          <a:prstGeom prst="rect">
            <a:avLst/>
          </a:prstGeom>
        </p:spPr>
        <p:txBody>
          <a:bodyPr/>
          <a:lstStyle>
            <a:lvl1pPr>
              <a:defRPr sz="2215"/>
            </a:lvl1pPr>
            <a:lvl2pPr>
              <a:defRPr sz="1846"/>
            </a:lvl2pPr>
            <a:lvl3pPr>
              <a:defRPr sz="1662"/>
            </a:lvl3pPr>
            <a:lvl4pPr>
              <a:defRPr sz="1477"/>
            </a:lvl4pPr>
            <a:lvl5pPr>
              <a:defRPr sz="1477"/>
            </a:lvl5pPr>
            <a:lvl6pPr>
              <a:defRPr sz="1477"/>
            </a:lvl6pPr>
            <a:lvl7pPr>
              <a:defRPr sz="1477"/>
            </a:lvl7pPr>
            <a:lvl8pPr>
              <a:defRPr sz="1477"/>
            </a:lvl8pPr>
            <a:lvl9pPr>
              <a:defRPr sz="1477"/>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1809979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Tech.2017_ﾀｲﾄﾙ③_白紙">
    <p:spTree>
      <p:nvGrpSpPr>
        <p:cNvPr id="1" name=""/>
        <p:cNvGrpSpPr/>
        <p:nvPr/>
      </p:nvGrpSpPr>
      <p:grpSpPr>
        <a:xfrm>
          <a:off x="0" y="0"/>
          <a:ext cx="0" cy="0"/>
          <a:chOff x="0" y="0"/>
          <a:chExt cx="0" cy="0"/>
        </a:xfrm>
      </p:grpSpPr>
      <p:sp>
        <p:nvSpPr>
          <p:cNvPr id="2" name="Holder 2"/>
          <p:cNvSpPr>
            <a:spLocks noGrp="1"/>
          </p:cNvSpPr>
          <p:nvPr>
            <p:ph type="ctrTitle" hasCustomPrompt="1"/>
          </p:nvPr>
        </p:nvSpPr>
        <p:spPr>
          <a:xfrm>
            <a:off x="0" y="2448000"/>
            <a:ext cx="9144001" cy="1260000"/>
          </a:xfrm>
          <a:prstGeom prst="rect">
            <a:avLst/>
          </a:prstGeom>
        </p:spPr>
        <p:txBody>
          <a:bodyPr wrap="square" lIns="468000" tIns="0" rIns="360000" bIns="0" anchor="t">
            <a:noAutofit/>
          </a:bodyPr>
          <a:lstStyle>
            <a:lvl1pPr>
              <a:lnSpc>
                <a:spcPct val="110000"/>
              </a:lnSpc>
              <a:defRPr sz="3400" baseline="0">
                <a:latin typeface="Meiryo UI" panose="020B0604030504040204" pitchFamily="50" charset="-128"/>
              </a:defRPr>
            </a:lvl1pPr>
          </a:lstStyle>
          <a:p>
            <a:r>
              <a:rPr lang="ja-JP" altLang="en-US"/>
              <a:t>プレゼンタイトル </a:t>
            </a:r>
            <a:r>
              <a:rPr lang="en-US" altLang="ja-JP"/>
              <a:t>/ 2</a:t>
            </a:r>
            <a:r>
              <a:rPr lang="ja-JP" altLang="en-US"/>
              <a:t>行で記載 　　　　　　　　　</a:t>
            </a:r>
            <a:r>
              <a:rPr lang="en-US" altLang="ja-JP"/>
              <a:t>34pt</a:t>
            </a:r>
            <a:r>
              <a:rPr lang="ja-JP" altLang="en-US"/>
              <a:t>推奨</a:t>
            </a:r>
          </a:p>
        </p:txBody>
      </p:sp>
      <p:sp>
        <p:nvSpPr>
          <p:cNvPr id="3" name="Holder 3"/>
          <p:cNvSpPr>
            <a:spLocks noGrp="1"/>
          </p:cNvSpPr>
          <p:nvPr>
            <p:ph type="subTitle" idx="4" hasCustomPrompt="1"/>
          </p:nvPr>
        </p:nvSpPr>
        <p:spPr>
          <a:xfrm>
            <a:off x="0" y="4968000"/>
            <a:ext cx="5220000" cy="360000"/>
          </a:xfrm>
          <a:prstGeom prst="rect">
            <a:avLst/>
          </a:prstGeom>
        </p:spPr>
        <p:txBody>
          <a:bodyPr wrap="square" lIns="468000" tIns="0" rIns="0" bIns="0" anchor="t" anchorCtr="0">
            <a:noAutofit/>
          </a:bodyPr>
          <a:lstStyle>
            <a:lvl1pPr marL="0">
              <a:spcAft>
                <a:spcPts val="200"/>
              </a:spcAft>
              <a:defRPr sz="2400" baseline="0">
                <a:latin typeface="Meiryo UI" panose="020B0604030504040204" pitchFamily="50" charset="-128"/>
              </a:defRPr>
            </a:lvl1pPr>
          </a:lstStyle>
          <a:p>
            <a:r>
              <a:rPr lang="ja-JP" altLang="en-US"/>
              <a:t>発表者氏名 を記入 </a:t>
            </a:r>
            <a:r>
              <a:rPr lang="en-US" altLang="ja-JP"/>
              <a:t>24pt </a:t>
            </a:r>
            <a:r>
              <a:rPr lang="ja-JP" altLang="en-US"/>
              <a:t>推奨</a:t>
            </a:r>
            <a:endParaRPr lang="ja-JP" altLang="en-US" dirty="0"/>
          </a:p>
        </p:txBody>
      </p:sp>
      <p:sp>
        <p:nvSpPr>
          <p:cNvPr id="9" name="テキスト プレースホルダー 8"/>
          <p:cNvSpPr>
            <a:spLocks noGrp="1"/>
          </p:cNvSpPr>
          <p:nvPr>
            <p:ph type="body" sz="quarter" idx="10" hasCustomPrompt="1"/>
          </p:nvPr>
        </p:nvSpPr>
        <p:spPr>
          <a:xfrm>
            <a:off x="0" y="5292000"/>
            <a:ext cx="5220000" cy="1188000"/>
          </a:xfrm>
          <a:prstGeom prst="rect">
            <a:avLst/>
          </a:prstGeom>
        </p:spPr>
        <p:txBody>
          <a:bodyPr lIns="468000" tIns="72000" rIns="0" bIns="0" anchor="t">
            <a:noAutofit/>
          </a:bodyPr>
          <a:lstStyle>
            <a:lvl1pPr marL="0">
              <a:spcAft>
                <a:spcPts val="200"/>
              </a:spcAft>
              <a:defRPr sz="1600" baseline="0">
                <a:latin typeface="Meiryo UI" panose="020B0604030504040204" pitchFamily="50" charset="-128"/>
              </a:defRPr>
            </a:lvl1pPr>
            <a:lvl2pPr>
              <a:defRPr sz="1600"/>
            </a:lvl2pPr>
            <a:lvl3pPr>
              <a:defRPr sz="1600"/>
            </a:lvl3pPr>
            <a:lvl4pPr>
              <a:defRPr sz="1600"/>
            </a:lvl4pPr>
          </a:lstStyle>
          <a:p>
            <a:pPr lvl="0"/>
            <a:r>
              <a:rPr kumimoji="1" lang="ja-JP" altLang="en-US"/>
              <a:t>クリックして 部署名 を記入 </a:t>
            </a:r>
            <a:r>
              <a:rPr kumimoji="1" lang="en-US" altLang="ja-JP"/>
              <a:t>16pt</a:t>
            </a:r>
            <a:r>
              <a:rPr kumimoji="1" lang="ja-JP" altLang="en-US"/>
              <a:t>推奨</a:t>
            </a:r>
          </a:p>
        </p:txBody>
      </p:sp>
      <p:pic>
        <p:nvPicPr>
          <p:cNvPr id="8" name="図 7"/>
          <p:cNvPicPr>
            <a:picLocks noChangeAspect="1"/>
          </p:cNvPicPr>
          <p:nvPr/>
        </p:nvPicPr>
        <p:blipFill>
          <a:blip r:embed="rId2"/>
          <a:stretch>
            <a:fillRect/>
          </a:stretch>
        </p:blipFill>
        <p:spPr>
          <a:xfrm>
            <a:off x="432285" y="454041"/>
            <a:ext cx="2266290" cy="864000"/>
          </a:xfrm>
          <a:prstGeom prst="rect">
            <a:avLst/>
          </a:prstGeom>
        </p:spPr>
      </p:pic>
      <p:sp>
        <p:nvSpPr>
          <p:cNvPr id="6" name="テキスト プレースホルダー 5"/>
          <p:cNvSpPr>
            <a:spLocks noGrp="1"/>
          </p:cNvSpPr>
          <p:nvPr>
            <p:ph type="body" sz="quarter" idx="11" hasCustomPrompt="1"/>
          </p:nvPr>
        </p:nvSpPr>
        <p:spPr>
          <a:xfrm>
            <a:off x="0" y="3474000"/>
            <a:ext cx="9144000" cy="1138531"/>
          </a:xfrm>
        </p:spPr>
        <p:txBody>
          <a:bodyPr wrap="square" lIns="468000" tIns="324000" rIns="360000">
            <a:spAutoFit/>
          </a:bodyPr>
          <a:lstStyle>
            <a:lvl1pPr algn="l">
              <a:spcAft>
                <a:spcPts val="200"/>
              </a:spcAft>
              <a:defRPr sz="2400"/>
            </a:lvl1pPr>
            <a:lvl2pPr algn="l">
              <a:spcAft>
                <a:spcPts val="200"/>
              </a:spcAft>
              <a:defRPr sz="2000"/>
            </a:lvl2pPr>
            <a:lvl3pPr>
              <a:defRPr sz="1800"/>
            </a:lvl3pPr>
            <a:lvl4pPr>
              <a:defRPr sz="1600"/>
            </a:lvl4pPr>
            <a:lvl5pPr>
              <a:defRPr sz="1400"/>
            </a:lvl5pPr>
          </a:lstStyle>
          <a:p>
            <a:pPr lvl="0"/>
            <a:r>
              <a:rPr kumimoji="1" lang="ja-JP" altLang="en-US"/>
              <a:t>サブタイトル </a:t>
            </a:r>
            <a:r>
              <a:rPr kumimoji="1" lang="en-US" altLang="ja-JP"/>
              <a:t>/ 2</a:t>
            </a:r>
            <a:r>
              <a:rPr kumimoji="1" lang="ja-JP" altLang="en-US"/>
              <a:t>行以内　</a:t>
            </a:r>
            <a:r>
              <a:rPr kumimoji="1" lang="en-US" altLang="ja-JP"/>
              <a:t>/ 24pt</a:t>
            </a:r>
            <a:r>
              <a:rPr kumimoji="1" lang="ja-JP" altLang="en-US"/>
              <a:t>推奨　　    　　　　　　　　　　  　　　　タイトル</a:t>
            </a:r>
            <a:r>
              <a:rPr kumimoji="1" lang="en-US" altLang="ja-JP"/>
              <a:t>1</a:t>
            </a:r>
            <a:r>
              <a:rPr kumimoji="1" lang="ja-JP" altLang="en-US"/>
              <a:t>行の場合、縦位置</a:t>
            </a:r>
            <a:r>
              <a:rPr kumimoji="1" lang="en-US" altLang="ja-JP"/>
              <a:t>8.0</a:t>
            </a:r>
            <a:r>
              <a:rPr kumimoji="1" lang="ja-JP" altLang="en-US"/>
              <a:t>に移動</a:t>
            </a:r>
          </a:p>
        </p:txBody>
      </p:sp>
      <p:pic>
        <p:nvPicPr>
          <p:cNvPr id="7" name="図 6"/>
          <p:cNvPicPr>
            <a:picLocks noChangeAspect="1"/>
          </p:cNvPicPr>
          <p:nvPr/>
        </p:nvPicPr>
        <p:blipFill>
          <a:blip r:embed="rId2"/>
          <a:stretch>
            <a:fillRect/>
          </a:stretch>
        </p:blipFill>
        <p:spPr>
          <a:xfrm>
            <a:off x="432285" y="454041"/>
            <a:ext cx="2266290" cy="864000"/>
          </a:xfrm>
          <a:prstGeom prst="rect">
            <a:avLst/>
          </a:prstGeom>
        </p:spPr>
      </p:pic>
      <p:pic>
        <p:nvPicPr>
          <p:cNvPr id="10" name="図 9"/>
          <p:cNvPicPr>
            <a:picLocks noChangeAspect="1"/>
          </p:cNvPicPr>
          <p:nvPr/>
        </p:nvPicPr>
        <p:blipFill>
          <a:blip r:embed="rId2"/>
          <a:stretch>
            <a:fillRect/>
          </a:stretch>
        </p:blipFill>
        <p:spPr>
          <a:xfrm>
            <a:off x="432285" y="454041"/>
            <a:ext cx="2266290" cy="864000"/>
          </a:xfrm>
          <a:prstGeom prst="rect">
            <a:avLst/>
          </a:prstGeom>
        </p:spPr>
      </p:pic>
      <p:pic>
        <p:nvPicPr>
          <p:cNvPr id="11" name="図 10"/>
          <p:cNvPicPr>
            <a:picLocks noChangeAspect="1"/>
          </p:cNvPicPr>
          <p:nvPr/>
        </p:nvPicPr>
        <p:blipFill>
          <a:blip r:embed="rId2"/>
          <a:stretch>
            <a:fillRect/>
          </a:stretch>
        </p:blipFill>
        <p:spPr>
          <a:xfrm>
            <a:off x="432285" y="454041"/>
            <a:ext cx="2266290" cy="864000"/>
          </a:xfrm>
          <a:prstGeom prst="rect">
            <a:avLst/>
          </a:prstGeom>
        </p:spPr>
      </p:pic>
      <p:pic>
        <p:nvPicPr>
          <p:cNvPr id="12" name="図 11"/>
          <p:cNvPicPr>
            <a:picLocks noChangeAspect="1"/>
          </p:cNvPicPr>
          <p:nvPr userDrawn="1"/>
        </p:nvPicPr>
        <p:blipFill>
          <a:blip r:embed="rId2"/>
          <a:stretch>
            <a:fillRect/>
          </a:stretch>
        </p:blipFill>
        <p:spPr>
          <a:xfrm>
            <a:off x="432285" y="454041"/>
            <a:ext cx="2266290" cy="864000"/>
          </a:xfrm>
          <a:prstGeom prst="rect">
            <a:avLst/>
          </a:prstGeom>
        </p:spPr>
      </p:pic>
      <p:pic>
        <p:nvPicPr>
          <p:cNvPr id="13" name="図 12"/>
          <p:cNvPicPr>
            <a:picLocks noChangeAspect="1"/>
          </p:cNvPicPr>
          <p:nvPr userDrawn="1"/>
        </p:nvPicPr>
        <p:blipFill>
          <a:blip r:embed="rId3"/>
          <a:stretch>
            <a:fillRect/>
          </a:stretch>
        </p:blipFill>
        <p:spPr>
          <a:xfrm>
            <a:off x="7776000" y="198000"/>
            <a:ext cx="1087193" cy="279645"/>
          </a:xfrm>
          <a:prstGeom prst="rect">
            <a:avLst/>
          </a:prstGeom>
        </p:spPr>
      </p:pic>
    </p:spTree>
    <p:extLst>
      <p:ext uri="{BB962C8B-B14F-4D97-AF65-F5344CB8AC3E}">
        <p14:creationId xmlns:p14="http://schemas.microsoft.com/office/powerpoint/2010/main" val="39281008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35818936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2721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32" y="1009668"/>
            <a:ext cx="3060453" cy="426761"/>
          </a:xfrm>
        </p:spPr>
        <p:txBody>
          <a:bodyPr anchor="b"/>
          <a:lstStyle>
            <a:lvl1pPr algn="l">
              <a:defRPr sz="1846" b="1"/>
            </a:lvl1p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3575538" y="273308"/>
            <a:ext cx="5111262" cy="5858533"/>
          </a:xfrm>
          <a:prstGeom prst="rect">
            <a:avLst/>
          </a:prstGeom>
        </p:spPr>
        <p:txBody>
          <a:bodyPr/>
          <a:lstStyle>
            <a:lvl1pPr>
              <a:defRPr sz="2954"/>
            </a:lvl1pPr>
            <a:lvl2pPr>
              <a:defRPr sz="2585"/>
            </a:lvl2pPr>
            <a:lvl3pPr>
              <a:defRPr sz="2215"/>
            </a:lvl3pPr>
            <a:lvl4pPr>
              <a:defRPr sz="1846"/>
            </a:lvl4pPr>
            <a:lvl5pPr>
              <a:defRPr sz="1846"/>
            </a:lvl5pPr>
            <a:lvl6pPr>
              <a:defRPr sz="1846"/>
            </a:lvl6pPr>
            <a:lvl7pPr>
              <a:defRPr sz="1846"/>
            </a:lvl7pPr>
            <a:lvl8pPr>
              <a:defRPr sz="1846"/>
            </a:lvl8pPr>
            <a:lvl9pPr>
              <a:defRPr sz="1846"/>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ー 3"/>
          <p:cNvSpPr>
            <a:spLocks noGrp="1"/>
          </p:cNvSpPr>
          <p:nvPr>
            <p:ph type="body" sz="half" idx="2"/>
          </p:nvPr>
        </p:nvSpPr>
        <p:spPr>
          <a:xfrm>
            <a:off x="457200" y="1436434"/>
            <a:ext cx="3008435" cy="46954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27199277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198" y="4945547"/>
            <a:ext cx="3060453" cy="426761"/>
          </a:xfrm>
        </p:spPr>
        <p:txBody>
          <a:bodyPr anchor="b"/>
          <a:lstStyle>
            <a:lvl1pPr algn="l">
              <a:defRPr sz="1846" b="1"/>
            </a:lvl1pPr>
          </a:lstStyle>
          <a:p>
            <a:r>
              <a:rPr lang="ja-JP" altLang="en-US" smtClean="0"/>
              <a:t>マスター タイトルの書式設定</a:t>
            </a:r>
            <a:endParaRPr lang="ja-JP" altLang="en-US"/>
          </a:p>
        </p:txBody>
      </p:sp>
      <p:sp>
        <p:nvSpPr>
          <p:cNvPr id="3" name="図プレースホルダー 2"/>
          <p:cNvSpPr>
            <a:spLocks noGrp="1"/>
          </p:cNvSpPr>
          <p:nvPr>
            <p:ph type="pic" idx="1"/>
          </p:nvPr>
        </p:nvSpPr>
        <p:spPr>
          <a:xfrm>
            <a:off x="1792166" y="613342"/>
            <a:ext cx="5486400" cy="4118610"/>
          </a:xfrm>
          <a:prstGeom prst="rect">
            <a:avLst/>
          </a:prstGeom>
        </p:spPr>
        <p:txBody>
          <a:bodyPr/>
          <a:lstStyle>
            <a:lvl1pPr marL="0" indent="0">
              <a:buNone/>
              <a:defRPr sz="2954"/>
            </a:lvl1pPr>
            <a:lvl2pPr marL="422041" indent="0">
              <a:buNone/>
              <a:defRPr sz="2585"/>
            </a:lvl2pPr>
            <a:lvl3pPr marL="844083" indent="0">
              <a:buNone/>
              <a:defRPr sz="2215"/>
            </a:lvl3pPr>
            <a:lvl4pPr marL="1266124" indent="0">
              <a:buNone/>
              <a:defRPr sz="1846"/>
            </a:lvl4pPr>
            <a:lvl5pPr marL="1688165" indent="0">
              <a:buNone/>
              <a:defRPr sz="1846"/>
            </a:lvl5pPr>
            <a:lvl6pPr marL="2110207" indent="0">
              <a:buNone/>
              <a:defRPr sz="1846"/>
            </a:lvl6pPr>
            <a:lvl7pPr marL="2532248" indent="0">
              <a:buNone/>
              <a:defRPr sz="1846"/>
            </a:lvl7pPr>
            <a:lvl8pPr marL="2954289" indent="0">
              <a:buNone/>
              <a:defRPr sz="1846"/>
            </a:lvl8pPr>
            <a:lvl9pPr marL="3376331" indent="0">
              <a:buNone/>
              <a:defRPr sz="1846"/>
            </a:lvl9pPr>
          </a:lstStyle>
          <a:p>
            <a:pPr lvl="0"/>
            <a:endParaRPr lang="ja-JP" altLang="en-US" noProof="0" smtClean="0"/>
          </a:p>
        </p:txBody>
      </p:sp>
      <p:sp>
        <p:nvSpPr>
          <p:cNvPr id="4" name="テキスト プレースホルダー 3"/>
          <p:cNvSpPr>
            <a:spLocks noGrp="1"/>
          </p:cNvSpPr>
          <p:nvPr>
            <p:ph type="body" sz="half" idx="2"/>
          </p:nvPr>
        </p:nvSpPr>
        <p:spPr>
          <a:xfrm>
            <a:off x="1792166" y="5372311"/>
            <a:ext cx="5486400" cy="805607"/>
          </a:xfrm>
          <a:prstGeom prst="rect">
            <a:avLst/>
          </a:prstGeom>
        </p:spPr>
        <p:txBody>
          <a:bodyPr/>
          <a:lstStyle>
            <a:lvl1pPr marL="0" indent="0">
              <a:buNone/>
              <a:defRPr sz="1292"/>
            </a:lvl1pPr>
            <a:lvl2pPr marL="422041" indent="0">
              <a:buNone/>
              <a:defRPr sz="1108"/>
            </a:lvl2pPr>
            <a:lvl3pPr marL="844083" indent="0">
              <a:buNone/>
              <a:defRPr sz="923"/>
            </a:lvl3pPr>
            <a:lvl4pPr marL="1266124" indent="0">
              <a:buNone/>
              <a:defRPr sz="831"/>
            </a:lvl4pPr>
            <a:lvl5pPr marL="1688165" indent="0">
              <a:buNone/>
              <a:defRPr sz="831"/>
            </a:lvl5pPr>
            <a:lvl6pPr marL="2110207" indent="0">
              <a:buNone/>
              <a:defRPr sz="831"/>
            </a:lvl6pPr>
            <a:lvl7pPr marL="2532248" indent="0">
              <a:buNone/>
              <a:defRPr sz="831"/>
            </a:lvl7pPr>
            <a:lvl8pPr marL="2954289" indent="0">
              <a:buNone/>
              <a:defRPr sz="831"/>
            </a:lvl8pPr>
            <a:lvl9pPr marL="3376331" indent="0">
              <a:buNone/>
              <a:defRPr sz="831"/>
            </a:lvl9pPr>
          </a:lstStyle>
          <a:p>
            <a:pPr lvl="0"/>
            <a:r>
              <a:rPr lang="ja-JP" altLang="en-US" smtClean="0"/>
              <a:t>マスター テキストの書式設定</a:t>
            </a:r>
          </a:p>
        </p:txBody>
      </p:sp>
    </p:spTree>
    <p:extLst>
      <p:ext uri="{BB962C8B-B14F-4D97-AF65-F5344CB8AC3E}">
        <p14:creationId xmlns:p14="http://schemas.microsoft.com/office/powerpoint/2010/main" val="483699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181707" y="9"/>
            <a:ext cx="5343129" cy="585907"/>
          </a:xfrm>
        </p:spPr>
        <p:txBody>
          <a:bodyPr/>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457200" y="1601686"/>
            <a:ext cx="8229600" cy="4530154"/>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7697960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144151" y="4"/>
            <a:ext cx="542649" cy="5554704"/>
          </a:xfrm>
        </p:spPr>
        <p:txBody>
          <a:bodyPr vert="eaVert"/>
          <a:lstStyle/>
          <a:p>
            <a:r>
              <a:rPr lang="ja-JP" altLang="en-US" smtClean="0"/>
              <a:t>マスター タイトルの書式設定</a:t>
            </a:r>
            <a:endParaRPr lang="ja-JP" altLang="en-US"/>
          </a:p>
        </p:txBody>
      </p:sp>
      <p:sp>
        <p:nvSpPr>
          <p:cNvPr id="3" name="縦書きテキスト プレースホルダー 2"/>
          <p:cNvSpPr>
            <a:spLocks noGrp="1"/>
          </p:cNvSpPr>
          <p:nvPr>
            <p:ph type="body" orient="vert" idx="1"/>
          </p:nvPr>
        </p:nvSpPr>
        <p:spPr>
          <a:xfrm>
            <a:off x="181709" y="4"/>
            <a:ext cx="6238143" cy="6131835"/>
          </a:xfrm>
          <a:prstGeom prst="rect">
            <a:avLst/>
          </a:prstGeo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7558065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nly" preserve="1">
  <p:cSld name="コンテンツ">
    <p:spTree>
      <p:nvGrpSpPr>
        <p:cNvPr id="1" name=""/>
        <p:cNvGrpSpPr/>
        <p:nvPr/>
      </p:nvGrpSpPr>
      <p:grpSpPr>
        <a:xfrm>
          <a:off x="0" y="0"/>
          <a:ext cx="0" cy="0"/>
          <a:chOff x="0" y="0"/>
          <a:chExt cx="0" cy="0"/>
        </a:xfrm>
      </p:grpSpPr>
      <p:sp>
        <p:nvSpPr>
          <p:cNvPr id="2" name="コンテンツ プレースホルダー 1"/>
          <p:cNvSpPr>
            <a:spLocks noGrp="1"/>
          </p:cNvSpPr>
          <p:nvPr>
            <p:ph/>
          </p:nvPr>
        </p:nvSpPr>
        <p:spPr>
          <a:xfrm>
            <a:off x="181708" y="4"/>
            <a:ext cx="8505092" cy="6131835"/>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Tree>
    <p:extLst>
      <p:ext uri="{BB962C8B-B14F-4D97-AF65-F5344CB8AC3E}">
        <p14:creationId xmlns:p14="http://schemas.microsoft.com/office/powerpoint/2010/main" val="3960874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02_表紙">
    <p:spTree>
      <p:nvGrpSpPr>
        <p:cNvPr id="1" name=""/>
        <p:cNvGrpSpPr/>
        <p:nvPr/>
      </p:nvGrpSpPr>
      <p:grpSpPr>
        <a:xfrm>
          <a:off x="0" y="0"/>
          <a:ext cx="0" cy="0"/>
          <a:chOff x="0" y="0"/>
          <a:chExt cx="0" cy="0"/>
        </a:xfrm>
      </p:grpSpPr>
      <p:pic>
        <p:nvPicPr>
          <p:cNvPr id="5" name="図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6635" y="-23835"/>
            <a:ext cx="9217270" cy="691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図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32289" y="454446"/>
            <a:ext cx="2266950" cy="86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Holder 2"/>
          <p:cNvSpPr>
            <a:spLocks noGrp="1"/>
          </p:cNvSpPr>
          <p:nvPr>
            <p:ph type="ctrTitle"/>
          </p:nvPr>
        </p:nvSpPr>
        <p:spPr>
          <a:xfrm>
            <a:off x="-35977" y="2484399"/>
            <a:ext cx="4608001" cy="1271182"/>
          </a:xfrm>
          <a:prstGeom prst="rect">
            <a:avLst/>
          </a:prstGeom>
        </p:spPr>
        <p:txBody>
          <a:bodyPr wrap="square" lIns="468000" tIns="0" rIns="0" bIns="0">
            <a:noAutofit/>
          </a:bodyPr>
          <a:lstStyle>
            <a:lvl1pPr>
              <a:lnSpc>
                <a:spcPct val="110000"/>
              </a:lnSpc>
              <a:defRPr sz="3139" baseline="0">
                <a:latin typeface="Meiryo UI" panose="020B0604030504040204" pitchFamily="50" charset="-128"/>
              </a:defRPr>
            </a:lvl1pPr>
          </a:lstStyle>
          <a:p>
            <a:r>
              <a:rPr lang="ja-JP" altLang="en-US" smtClean="0"/>
              <a:t>マスター タイトルの書式設定</a:t>
            </a:r>
            <a:endParaRPr dirty="0"/>
          </a:p>
        </p:txBody>
      </p:sp>
      <p:sp>
        <p:nvSpPr>
          <p:cNvPr id="3" name="Holder 3"/>
          <p:cNvSpPr>
            <a:spLocks noGrp="1"/>
          </p:cNvSpPr>
          <p:nvPr>
            <p:ph type="subTitle" idx="4"/>
          </p:nvPr>
        </p:nvSpPr>
        <p:spPr>
          <a:xfrm>
            <a:off x="-35999" y="4150376"/>
            <a:ext cx="4608000" cy="369332"/>
          </a:xfrm>
          <a:prstGeom prst="rect">
            <a:avLst/>
          </a:prstGeom>
        </p:spPr>
        <p:txBody>
          <a:bodyPr wrap="square" lIns="468000" tIns="0" rIns="0" bIns="0" anchor="b">
            <a:noAutofit/>
          </a:bodyPr>
          <a:lstStyle>
            <a:lvl1pPr>
              <a:defRPr sz="2215" baseline="0">
                <a:latin typeface="Meiryo UI" panose="020B0604030504040204" pitchFamily="50" charset="-128"/>
              </a:defRPr>
            </a:lvl1pPr>
          </a:lstStyle>
          <a:p>
            <a:r>
              <a:rPr lang="ja-JP" altLang="en-US" smtClean="0"/>
              <a:t>マスター サブタイトルの書式設定</a:t>
            </a:r>
            <a:endParaRPr dirty="0"/>
          </a:p>
        </p:txBody>
      </p:sp>
      <p:sp>
        <p:nvSpPr>
          <p:cNvPr id="9" name="テキスト プレースホルダー 8"/>
          <p:cNvSpPr>
            <a:spLocks noGrp="1"/>
          </p:cNvSpPr>
          <p:nvPr>
            <p:ph type="body" sz="quarter" idx="10"/>
          </p:nvPr>
        </p:nvSpPr>
        <p:spPr>
          <a:xfrm>
            <a:off x="-35977" y="4662311"/>
            <a:ext cx="4608001" cy="1215717"/>
          </a:xfrm>
          <a:prstGeom prst="rect">
            <a:avLst/>
          </a:prstGeom>
        </p:spPr>
        <p:txBody>
          <a:bodyPr lIns="468000" tIns="0" rIns="0" bIns="0" anchor="t">
            <a:noAutofit/>
          </a:bodyPr>
          <a:lstStyle>
            <a:lvl1pPr>
              <a:defRPr sz="1477" baseline="0">
                <a:latin typeface="Meiryo UI" panose="020B0604030504040204" pitchFamily="50" charset="-128"/>
              </a:defRPr>
            </a:lvl1pPr>
            <a:lvl2pPr>
              <a:defRPr sz="1477"/>
            </a:lvl2pPr>
            <a:lvl3pPr>
              <a:defRPr sz="1477"/>
            </a:lvl3pPr>
            <a:lvl4pPr>
              <a:defRPr sz="1477"/>
            </a:lvl4pPr>
          </a:lstStyle>
          <a:p>
            <a:pPr lvl="0"/>
            <a:r>
              <a:rPr lang="ja-JP" altLang="en-US" smtClean="0"/>
              <a:t>マスター テキストの書式設定</a:t>
            </a:r>
          </a:p>
        </p:txBody>
      </p:sp>
    </p:spTree>
    <p:extLst>
      <p:ext uri="{BB962C8B-B14F-4D97-AF65-F5344CB8AC3E}">
        <p14:creationId xmlns:p14="http://schemas.microsoft.com/office/powerpoint/2010/main" val="2029645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Tech.2017_討論会-ｱｼﾞｪﾝﾀﾞ">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solidFill>
                  <a:schemeClr val="tx1"/>
                </a:solidFill>
                <a:latin typeface="+mj-ea"/>
                <a:ea typeface="+mj-ea"/>
              </a:defRPr>
            </a:lvl1pPr>
          </a:lstStyle>
          <a:p>
            <a:r>
              <a:rPr kumimoji="1" lang="ja-JP" altLang="en-US"/>
              <a:t>クリックしてスライドタイトルを記入　</a:t>
            </a:r>
            <a:r>
              <a:rPr kumimoji="1" lang="en-US" altLang="ja-JP"/>
              <a:t>1</a:t>
            </a:r>
            <a:r>
              <a:rPr kumimoji="1" lang="ja-JP" altLang="en-US"/>
              <a:t>行 </a:t>
            </a:r>
            <a:r>
              <a:rPr kumimoji="1" lang="en-US" altLang="ja-JP"/>
              <a:t>/ 25pt</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テキスト プレースホルダー 3"/>
          <p:cNvSpPr>
            <a:spLocks noGrp="1"/>
          </p:cNvSpPr>
          <p:nvPr>
            <p:ph type="body" sz="quarter" idx="12" hasCustomPrompt="1"/>
          </p:nvPr>
        </p:nvSpPr>
        <p:spPr>
          <a:xfrm>
            <a:off x="0" y="720000"/>
            <a:ext cx="9144000" cy="5310000"/>
          </a:xfrm>
        </p:spPr>
        <p:txBody>
          <a:bodyPr lIns="360000" tIns="360000" rIns="648000"/>
          <a:lstStyle>
            <a:lvl1pPr marL="900000" indent="-540000">
              <a:lnSpc>
                <a:spcPct val="120000"/>
              </a:lnSpc>
              <a:spcAft>
                <a:spcPts val="600"/>
              </a:spcAft>
              <a:buFont typeface="+mj-lt"/>
              <a:buAutoNum type="arabicPeriod"/>
              <a:defRPr sz="3400"/>
            </a:lvl1pPr>
            <a:lvl2pPr marL="971550" indent="-514350">
              <a:buFont typeface="+mj-lt"/>
              <a:buAutoNum type="arabicPeriod"/>
              <a:defRPr sz="3400"/>
            </a:lvl2pPr>
            <a:lvl3pPr marL="1594350" indent="-514350">
              <a:buFont typeface="+mj-lt"/>
              <a:buAutoNum type="arabicPeriod"/>
              <a:defRPr sz="3400"/>
            </a:lvl3pPr>
            <a:lvl4pPr marL="2134350" indent="-514350">
              <a:buFont typeface="+mj-lt"/>
              <a:buAutoNum type="arabicPeriod"/>
              <a:defRPr sz="3400"/>
            </a:lvl4pPr>
            <a:lvl5pPr marL="2494350" indent="-514350">
              <a:buFont typeface="+mj-lt"/>
              <a:buAutoNum type="arabicPeriod"/>
              <a:defRPr sz="3400"/>
            </a:lvl5pPr>
          </a:lstStyle>
          <a:p>
            <a:pPr lvl="0"/>
            <a:r>
              <a:rPr kumimoji="1" lang="ja-JP" altLang="en-US"/>
              <a:t>クリックしてアジェンダを記入 </a:t>
            </a:r>
            <a:r>
              <a:rPr kumimoji="1" lang="en-US" altLang="ja-JP"/>
              <a:t>34pt</a:t>
            </a:r>
            <a:r>
              <a:rPr kumimoji="1" lang="ja-JP" altLang="en-US"/>
              <a:t>推奨</a:t>
            </a:r>
          </a:p>
        </p:txBody>
      </p:sp>
    </p:spTree>
    <p:extLst>
      <p:ext uri="{BB962C8B-B14F-4D97-AF65-F5344CB8AC3E}">
        <p14:creationId xmlns:p14="http://schemas.microsoft.com/office/powerpoint/2010/main" val="2033248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Tech.2017_討論会-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0" y="0"/>
            <a:ext cx="9144000" cy="1188000"/>
          </a:xfrm>
        </p:spPr>
        <p:txBody>
          <a:bodyPr lIns="288000" tIns="72000" rIns="360000"/>
          <a:lstStyle>
            <a:lvl1pPr marL="0" marR="0" indent="0" defTabSz="914400" eaLnBrk="1" fontAlgn="auto" latinLnBrk="0" hangingPunct="1">
              <a:lnSpc>
                <a:spcPct val="100000"/>
              </a:lnSpc>
              <a:spcBef>
                <a:spcPts val="0"/>
              </a:spcBef>
              <a:spcAft>
                <a:spcPts val="600"/>
              </a:spcAft>
              <a:tabLst/>
              <a:defRPr sz="7100" b="1">
                <a:solidFill>
                  <a:schemeClr val="bg2"/>
                </a:solidFill>
                <a:latin typeface="+mj-ea"/>
                <a:ea typeface="+mj-ea"/>
              </a:defRPr>
            </a:lvl1pPr>
          </a:lstStyle>
          <a:p>
            <a:pPr marL="0" marR="0" lvl="0" indent="0" defTabSz="914400" eaLnBrk="1" fontAlgn="auto" latinLnBrk="0" hangingPunct="1">
              <a:lnSpc>
                <a:spcPct val="100000"/>
              </a:lnSpc>
              <a:spcBef>
                <a:spcPts val="0"/>
              </a:spcBef>
              <a:spcAft>
                <a:spcPts val="600"/>
              </a:spcAft>
              <a:tabLst/>
              <a:defRPr/>
            </a:pPr>
            <a:r>
              <a:rPr kumimoji="1" lang="en-US" altLang="ja-JP"/>
              <a:t>0.</a:t>
            </a:r>
            <a:r>
              <a:rPr kumimoji="1" lang="ja-JP" altLang="en-US"/>
              <a:t>扉の</a:t>
            </a:r>
            <a:r>
              <a:rPr kumimoji="1" lang="en-US" altLang="ja-JP"/>
              <a:t>No.</a:t>
            </a:r>
            <a:r>
              <a:rPr kumimoji="1" lang="ja-JP" altLang="en-US"/>
              <a:t>記載</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4"/>
          <p:cNvSpPr>
            <a:spLocks noGrp="1"/>
          </p:cNvSpPr>
          <p:nvPr>
            <p:ph type="body" sz="quarter" idx="11" hasCustomPrompt="1"/>
          </p:nvPr>
        </p:nvSpPr>
        <p:spPr>
          <a:xfrm>
            <a:off x="0" y="1188000"/>
            <a:ext cx="9144000" cy="1080000"/>
          </a:xfrm>
        </p:spPr>
        <p:txBody>
          <a:bodyPr tIns="0"/>
          <a:lstStyle>
            <a:lvl1pPr marL="0" algn="l">
              <a:lnSpc>
                <a:spcPct val="120000"/>
              </a:lnSpc>
              <a:defRPr sz="3400">
                <a:solidFill>
                  <a:schemeClr val="bg2"/>
                </a:solidFill>
              </a:defRPr>
            </a:lvl1pPr>
            <a:lvl2pPr algn="l">
              <a:lnSpc>
                <a:spcPct val="120000"/>
              </a:lnSpc>
              <a:defRPr sz="3400">
                <a:solidFill>
                  <a:schemeClr val="bg2"/>
                </a:solidFill>
              </a:defRPr>
            </a:lvl2pPr>
            <a:lvl3pPr algn="l">
              <a:lnSpc>
                <a:spcPct val="120000"/>
              </a:lnSpc>
              <a:defRPr sz="3400">
                <a:solidFill>
                  <a:schemeClr val="bg2"/>
                </a:solidFill>
              </a:defRPr>
            </a:lvl3pPr>
            <a:lvl4pPr algn="l">
              <a:lnSpc>
                <a:spcPct val="120000"/>
              </a:lnSpc>
              <a:defRPr sz="3400">
                <a:solidFill>
                  <a:schemeClr val="bg2"/>
                </a:solidFill>
              </a:defRPr>
            </a:lvl4pPr>
            <a:lvl5pPr algn="l">
              <a:lnSpc>
                <a:spcPct val="120000"/>
              </a:lnSpc>
              <a:defRPr sz="3400">
                <a:solidFill>
                  <a:schemeClr val="bg2"/>
                </a:solidFill>
              </a:defRPr>
            </a:lvl5pPr>
          </a:lstStyle>
          <a:p>
            <a:pPr lvl="0"/>
            <a:r>
              <a:rPr kumimoji="1" lang="ja-JP" altLang="en-US"/>
              <a:t>タイトルを記載　</a:t>
            </a:r>
            <a:r>
              <a:rPr kumimoji="1" lang="en-US" altLang="ja-JP"/>
              <a:t>/ 34pt</a:t>
            </a:r>
            <a:endParaRPr kumimoji="1" lang="ja-JP" altLang="en-US"/>
          </a:p>
        </p:txBody>
      </p:sp>
    </p:spTree>
    <p:extLst>
      <p:ext uri="{BB962C8B-B14F-4D97-AF65-F5344CB8AC3E}">
        <p14:creationId xmlns:p14="http://schemas.microsoft.com/office/powerpoint/2010/main" val="1880828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Tech.2017_討論会-本編①">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コンテンツ プレースホルダー 4"/>
          <p:cNvSpPr>
            <a:spLocks noGrp="1"/>
          </p:cNvSpPr>
          <p:nvPr>
            <p:ph sz="quarter" idx="11" hasCustomPrompt="1"/>
          </p:nvPr>
        </p:nvSpPr>
        <p:spPr>
          <a:xfrm>
            <a:off x="0" y="720000"/>
            <a:ext cx="9144000" cy="5310000"/>
          </a:xfrm>
        </p:spPr>
        <p:txBody>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vl3pPr>
              <a:defRPr/>
            </a:lvl3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endParaRPr kumimoji="1" lang="en-US" altLang="ja-JP"/>
          </a:p>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見出し </a:t>
            </a:r>
            <a:r>
              <a:rPr kumimoji="1" lang="en-US" altLang="ja-JP"/>
              <a:t>/ </a:t>
            </a:r>
            <a:r>
              <a:rPr kumimoji="1" lang="ja-JP" altLang="en-US"/>
              <a:t>本文（←</a:t>
            </a:r>
            <a:r>
              <a:rPr kumimoji="1" lang="en-US" altLang="ja-JP"/>
              <a:t>20pt</a:t>
            </a:r>
            <a:r>
              <a:rPr kumimoji="1" lang="ja-JP" altLang="en-US"/>
              <a:t>）</a:t>
            </a:r>
          </a:p>
          <a:p>
            <a:pPr lvl="1"/>
            <a:r>
              <a:rPr kumimoji="1" lang="ja-JP" altLang="en-US"/>
              <a:t>第 </a:t>
            </a:r>
            <a:r>
              <a:rPr kumimoji="1" lang="en-US" altLang="ja-JP"/>
              <a:t>2 </a:t>
            </a:r>
            <a:r>
              <a:rPr kumimoji="1" lang="ja-JP" altLang="en-US"/>
              <a:t>レベル　本文（←</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105120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Tech.2017_討論会-本編②サマリー有">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4" name="コンテンツ プレースホルダー 6"/>
          <p:cNvSpPr>
            <a:spLocks noGrp="1"/>
          </p:cNvSpPr>
          <p:nvPr>
            <p:ph sz="quarter" idx="15" hasCustomPrompt="1"/>
          </p:nvPr>
        </p:nvSpPr>
        <p:spPr>
          <a:xfrm>
            <a:off x="0" y="720000"/>
            <a:ext cx="9144000" cy="5310000"/>
          </a:xfrm>
        </p:spPr>
        <p:txBody>
          <a:bodyPr wrap="square"/>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baseline="0"/>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■本文テキスト</a:t>
            </a:r>
            <a:r>
              <a:rPr kumimoji="1" lang="en-US" altLang="ja-JP"/>
              <a:t>: </a:t>
            </a:r>
            <a:r>
              <a:rPr kumimoji="1" lang="ja-JP" altLang="en-US"/>
              <a:t>見出しタイトル</a:t>
            </a:r>
            <a:r>
              <a:rPr kumimoji="1" lang="en-US" altLang="ja-JP"/>
              <a:t>20pt / </a:t>
            </a:r>
            <a:r>
              <a:rPr kumimoji="1" lang="ja-JP" altLang="en-US"/>
              <a:t>本文最小</a:t>
            </a:r>
            <a:r>
              <a:rPr kumimoji="1" lang="en-US" altLang="ja-JP"/>
              <a:t>16pt</a:t>
            </a:r>
            <a:r>
              <a:rPr kumimoji="1" lang="ja-JP" altLang="en-US"/>
              <a:t>迄推奨　　　　　　　　　　　　図表内文字は含みませんが、フォントは</a:t>
            </a:r>
            <a:r>
              <a:rPr kumimoji="1" lang="en-US" altLang="ja-JP"/>
              <a:t>CIS</a:t>
            </a:r>
            <a:r>
              <a:rPr kumimoji="1" lang="ja-JP" altLang="en-US"/>
              <a:t>準拠、可読性を考慮した</a:t>
            </a:r>
            <a:r>
              <a:rPr kumimoji="1" lang="en-US" altLang="ja-JP"/>
              <a:t>pt</a:t>
            </a:r>
            <a:r>
              <a:rPr kumimoji="1" lang="ja-JP" altLang="en-US"/>
              <a:t>にして下さい。</a:t>
            </a:r>
            <a:r>
              <a:rPr kumimoji="1" lang="en-US" altLang="ja-JP"/>
              <a:t> </a:t>
            </a:r>
            <a:r>
              <a:rPr kumimoji="1" lang="ja-JP" altLang="en-US"/>
              <a:t>■使用フォント</a:t>
            </a:r>
            <a:r>
              <a:rPr kumimoji="1" lang="en-US" altLang="ja-JP"/>
              <a:t>: Meiryo UI</a:t>
            </a:r>
            <a:r>
              <a:rPr kumimoji="1" lang="ja-JP" altLang="en-US"/>
              <a:t> （原則半角カナは使わない） 　　　　　　　　　　　　　　　■使用色</a:t>
            </a:r>
            <a:r>
              <a:rPr kumimoji="1" lang="en-US" altLang="ja-JP"/>
              <a:t>: </a:t>
            </a:r>
            <a:r>
              <a:rPr kumimoji="1" lang="ja-JP" altLang="en-US"/>
              <a:t>本テンプレートのカラーパレット</a:t>
            </a:r>
            <a:r>
              <a:rPr kumimoji="1" lang="en-US" altLang="ja-JP"/>
              <a:t>(CIS</a:t>
            </a:r>
            <a:r>
              <a:rPr kumimoji="1" lang="ja-JP" altLang="en-US"/>
              <a:t>適用済</a:t>
            </a:r>
            <a:r>
              <a:rPr kumimoji="1" lang="en-US" altLang="ja-JP"/>
              <a:t>)</a:t>
            </a:r>
            <a:r>
              <a:rPr kumimoji="1" lang="ja-JP" altLang="en-US"/>
              <a:t>より使用　　　　　　　　　　　■ロゴのアイソレーションを保持するため、本文，図表のフッターへのはみ出し不可　　■サマリーも同様に下方への移動は不可とします（サマリーページテンプレに記載）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
        <p:nvSpPr>
          <p:cNvPr id="5" name="テキスト プレースホルダー 4"/>
          <p:cNvSpPr>
            <a:spLocks noGrp="1"/>
          </p:cNvSpPr>
          <p:nvPr>
            <p:ph type="body" sz="quarter" idx="14" hasCustomPrompt="1"/>
          </p:nvPr>
        </p:nvSpPr>
        <p:spPr>
          <a:xfrm>
            <a:off x="0" y="5616000"/>
            <a:ext cx="9144000" cy="493775"/>
          </a:xfrm>
          <a:prstGeom prst="rect">
            <a:avLst/>
          </a:prstGeom>
        </p:spPr>
        <p:txBody>
          <a:bodyPr lIns="288000" rIns="288000" bIns="36000" anchor="b" anchorCtr="0">
            <a:spAutoFit/>
          </a:bodyPr>
          <a:lstStyle>
            <a:lvl1pPr algn="ctr">
              <a:spcAft>
                <a:spcPts val="0"/>
              </a:spcAft>
              <a:defRPr sz="2500" b="1">
                <a:solidFill>
                  <a:schemeClr val="bg2"/>
                </a:solidFill>
              </a:defRPr>
            </a:lvl1pPr>
          </a:lstStyle>
          <a:p>
            <a:pPr lvl="0"/>
            <a:r>
              <a:rPr kumimoji="1" lang="ja-JP" altLang="en-US"/>
              <a:t>サマリー</a:t>
            </a:r>
            <a:r>
              <a:rPr kumimoji="1" lang="en-US" altLang="ja-JP"/>
              <a:t>:</a:t>
            </a:r>
            <a:r>
              <a:rPr kumimoji="1" lang="ja-JP" altLang="en-US"/>
              <a:t>赤 原則</a:t>
            </a:r>
            <a:r>
              <a:rPr kumimoji="1" lang="en-US" altLang="ja-JP"/>
              <a:t>1</a:t>
            </a:r>
            <a:r>
              <a:rPr kumimoji="1" lang="ja-JP" altLang="en-US"/>
              <a:t>行 </a:t>
            </a:r>
            <a:r>
              <a:rPr kumimoji="1" lang="en-US" altLang="ja-JP"/>
              <a:t>25pt</a:t>
            </a:r>
            <a:r>
              <a:rPr kumimoji="1" lang="ja-JP" altLang="en-US"/>
              <a:t>～</a:t>
            </a:r>
            <a:r>
              <a:rPr kumimoji="1" lang="en-US" altLang="ja-JP"/>
              <a:t>20pt</a:t>
            </a:r>
            <a:r>
              <a:rPr kumimoji="1" lang="ja-JP" altLang="en-US"/>
              <a:t>推奨　</a:t>
            </a:r>
            <a:r>
              <a:rPr kumimoji="1" lang="en-US" altLang="ja-JP"/>
              <a:t>※</a:t>
            </a:r>
            <a:r>
              <a:rPr kumimoji="1" lang="ja-JP" altLang="en-US"/>
              <a:t>下方移動不可</a:t>
            </a:r>
          </a:p>
        </p:txBody>
      </p:sp>
    </p:spTree>
    <p:extLst>
      <p:ext uri="{BB962C8B-B14F-4D97-AF65-F5344CB8AC3E}">
        <p14:creationId xmlns:p14="http://schemas.microsoft.com/office/powerpoint/2010/main" val="7498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Tech.2017_討論会-本編③図表メイン">
    <p:spTree>
      <p:nvGrpSpPr>
        <p:cNvPr id="1" name=""/>
        <p:cNvGrpSpPr/>
        <p:nvPr/>
      </p:nvGrpSpPr>
      <p:grpSpPr>
        <a:xfrm>
          <a:off x="0" y="0"/>
          <a:ext cx="0" cy="0"/>
          <a:chOff x="0" y="0"/>
          <a:chExt cx="0" cy="0"/>
        </a:xfrm>
      </p:grpSpPr>
      <p:sp>
        <p:nvSpPr>
          <p:cNvPr id="7" name="テキスト プレースホルダー 2"/>
          <p:cNvSpPr>
            <a:spLocks noGrp="1"/>
          </p:cNvSpPr>
          <p:nvPr>
            <p:ph type="body" idx="1" hasCustomPrompt="1"/>
          </p:nvPr>
        </p:nvSpPr>
        <p:spPr>
          <a:xfrm>
            <a:off x="0" y="720000"/>
            <a:ext cx="9144000" cy="453183"/>
          </a:xfrm>
          <a:prstGeom prst="rect">
            <a:avLst/>
          </a:prstGeom>
        </p:spPr>
        <p:txBody>
          <a:bodyPr vert="horz" wrap="square" lIns="360000" tIns="72000" rIns="288000" bIns="72000" rtlCol="0">
            <a:sp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図表タイトル（上部記載時）</a:t>
            </a:r>
            <a:r>
              <a:rPr kumimoji="1" lang="en-US" altLang="ja-JP"/>
              <a:t>※</a:t>
            </a:r>
            <a:r>
              <a:rPr kumimoji="1" lang="ja-JP" altLang="en-US"/>
              <a:t>これより上部への配置移動不可</a:t>
            </a:r>
          </a:p>
        </p:txBody>
      </p:sp>
      <p:sp>
        <p:nvSpPr>
          <p:cNvPr id="2" name="タイトル 1"/>
          <p:cNvSpPr>
            <a:spLocks noGrp="1"/>
          </p:cNvSpPr>
          <p:nvPr>
            <p:ph type="title" hasCustomPrompt="1"/>
          </p:nvPr>
        </p:nvSpPr>
        <p:spPr/>
        <p:txBody>
          <a:bodyPr/>
          <a:lstStyle>
            <a:lvl1pPr>
              <a:defRPr/>
            </a:lvl1pPr>
          </a:lstStyle>
          <a:p>
            <a:r>
              <a:rPr kumimoji="1" lang="ja-JP" altLang="en-US"/>
              <a:t>クリックしてスライドタイトルを記入 </a:t>
            </a:r>
            <a:r>
              <a:rPr kumimoji="1" lang="en-US" altLang="ja-JP"/>
              <a:t>1</a:t>
            </a:r>
            <a:r>
              <a:rPr kumimoji="1" lang="ja-JP" altLang="en-US"/>
              <a:t>行 </a:t>
            </a:r>
            <a:r>
              <a:rPr kumimoji="1" lang="en-US" altLang="ja-JP"/>
              <a:t>/ 25pt </a:t>
            </a:r>
            <a:r>
              <a:rPr kumimoji="1" lang="ja-JP" altLang="en-US"/>
              <a:t>推奨</a:t>
            </a:r>
          </a:p>
        </p:txBody>
      </p:sp>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5" name="テキスト プレースホルダー 8"/>
          <p:cNvSpPr>
            <a:spLocks noGrp="1"/>
          </p:cNvSpPr>
          <p:nvPr>
            <p:ph type="body" sz="quarter" idx="12" hasCustomPrompt="1"/>
          </p:nvPr>
        </p:nvSpPr>
        <p:spPr>
          <a:xfrm>
            <a:off x="0" y="5688000"/>
            <a:ext cx="9144000" cy="416831"/>
          </a:xfrm>
        </p:spPr>
        <p:txBody>
          <a:bodyPr anchor="b" anchorCtr="0">
            <a:spAutoFit/>
          </a:bodyPr>
          <a:lstStyle>
            <a:lvl1pPr algn="l">
              <a:lnSpc>
                <a:spcPct val="100000"/>
              </a:lnSpc>
              <a:defRPr/>
            </a:lvl1pPr>
            <a:lvl2pPr algn="l">
              <a:lnSpc>
                <a:spcPct val="100000"/>
              </a:lnSpc>
              <a:defRPr/>
            </a:lvl2pPr>
            <a:lvl3pPr algn="l">
              <a:lnSpc>
                <a:spcPct val="100000"/>
              </a:lnSpc>
              <a:defRPr/>
            </a:lvl3pPr>
            <a:lvl4pPr algn="l">
              <a:lnSpc>
                <a:spcPct val="100000"/>
              </a:lnSpc>
              <a:defRPr/>
            </a:lvl4pPr>
            <a:lvl5pPr algn="l">
              <a:lnSpc>
                <a:spcPct val="100000"/>
              </a:lnSpc>
              <a:defRPr/>
            </a:lvl5pPr>
          </a:lstStyle>
          <a:p>
            <a:pPr lvl="0"/>
            <a:r>
              <a:rPr kumimoji="1" lang="ja-JP" altLang="en-US"/>
              <a:t>図表タイトル（下部記載時）</a:t>
            </a:r>
            <a:r>
              <a:rPr kumimoji="1" lang="en-US" altLang="ja-JP"/>
              <a:t>※</a:t>
            </a:r>
            <a:r>
              <a:rPr kumimoji="1" lang="ja-JP" altLang="en-US"/>
              <a:t>これより下方への配置不可</a:t>
            </a:r>
          </a:p>
        </p:txBody>
      </p:sp>
      <p:sp>
        <p:nvSpPr>
          <p:cNvPr id="8" name="テキスト プレースホルダー 2"/>
          <p:cNvSpPr>
            <a:spLocks noGrp="1"/>
          </p:cNvSpPr>
          <p:nvPr>
            <p:ph idx="15" hasCustomPrompt="1"/>
          </p:nvPr>
        </p:nvSpPr>
        <p:spPr>
          <a:xfrm>
            <a:off x="0" y="1080000"/>
            <a:ext cx="9144000" cy="4960438"/>
          </a:xfrm>
          <a:prstGeom prst="rect">
            <a:avLst/>
          </a:prstGeom>
        </p:spPr>
        <p:txBody>
          <a:bodyPr vert="horz" wrap="square" lIns="360000" tIns="72000" rIns="288000" bIns="72000" rtlCol="0">
            <a:noAutofit/>
          </a:bodyPr>
          <a:lst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lvl1p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a:t>■</a:t>
            </a:r>
            <a:r>
              <a:rPr kumimoji="1" lang="en-US" altLang="ja-JP"/>
              <a:t>20</a:t>
            </a:r>
            <a:r>
              <a:rPr kumimoji="1" lang="ja-JP" altLang="en-US"/>
              <a:t>～</a:t>
            </a:r>
            <a:r>
              <a:rPr kumimoji="1" lang="en-US" altLang="ja-JP"/>
              <a:t>16pt</a:t>
            </a:r>
            <a:r>
              <a:rPr kumimoji="1" lang="ja-JP" altLang="en-US"/>
              <a:t>、</a:t>
            </a:r>
            <a:r>
              <a:rPr kumimoji="1" lang="en-US" altLang="ja-JP"/>
              <a:t>12pt(</a:t>
            </a:r>
            <a:r>
              <a:rPr kumimoji="1" lang="ja-JP" altLang="en-US"/>
              <a:t>←図表内に限る</a:t>
            </a:r>
            <a:r>
              <a:rPr kumimoji="1" lang="en-US" altLang="ja-JP"/>
              <a:t>)</a:t>
            </a:r>
            <a:r>
              <a:rPr kumimoji="1" lang="ja-JP" altLang="en-US"/>
              <a:t>推奨 　図表内使用テキストについては、フォント種類については</a:t>
            </a:r>
            <a:r>
              <a:rPr kumimoji="1" lang="en-US" altLang="ja-JP"/>
              <a:t>CIS</a:t>
            </a:r>
            <a:r>
              <a:rPr kumimoji="1" lang="ja-JP" altLang="en-US"/>
              <a:t>準拠。学会，業界ルールがある場合は外部ルール優先可。文字の大きさは可読性を考慮した</a:t>
            </a:r>
            <a:r>
              <a:rPr kumimoji="1" lang="en-US" altLang="ja-JP"/>
              <a:t>pt</a:t>
            </a:r>
            <a:r>
              <a:rPr kumimoji="1" lang="ja-JP" altLang="en-US"/>
              <a:t>で記載下さい。　　　　　　　　　　　　　　　　　　　　■会場での視認性を考慮し、</a:t>
            </a:r>
            <a:r>
              <a:rPr kumimoji="1" lang="en-US" altLang="ja-JP"/>
              <a:t>1</a:t>
            </a:r>
            <a:r>
              <a:rPr kumimoji="1" lang="ja-JP" altLang="en-US"/>
              <a:t>ページ１コンテンツを心掛けてください。　　　　　　　　使用フォント</a:t>
            </a:r>
            <a:r>
              <a:rPr kumimoji="1" lang="en-US" altLang="ja-JP"/>
              <a:t>: Meiryo UI</a:t>
            </a:r>
            <a:r>
              <a:rPr kumimoji="1" lang="ja-JP" altLang="en-US"/>
              <a:t>　　　　　　　　　　　　　　　　　　　　　　　　　　　　　　　　　　使用色</a:t>
            </a:r>
            <a:r>
              <a:rPr kumimoji="1" lang="en-US" altLang="ja-JP"/>
              <a:t>: </a:t>
            </a:r>
            <a:r>
              <a:rPr kumimoji="1" lang="ja-JP" altLang="en-US"/>
              <a:t>本テンプレートカラーパレット</a:t>
            </a:r>
            <a:r>
              <a:rPr kumimoji="1" lang="en-US" altLang="ja-JP"/>
              <a:t>(CIS)</a:t>
            </a:r>
            <a:r>
              <a:rPr kumimoji="1" lang="ja-JP" altLang="en-US"/>
              <a:t>より使用　</a:t>
            </a:r>
            <a:r>
              <a:rPr kumimoji="1" lang="en-US" altLang="ja-JP"/>
              <a:t>※</a:t>
            </a:r>
            <a:r>
              <a:rPr kumimoji="1" lang="ja-JP" altLang="en-US"/>
              <a:t>他資料からの</a:t>
            </a:r>
            <a:r>
              <a:rPr kumimoji="1" lang="en-US" altLang="ja-JP"/>
              <a:t>C&amp;P</a:t>
            </a:r>
            <a:r>
              <a:rPr kumimoji="1" lang="ja-JP" altLang="en-US"/>
              <a:t>，共同研究先等との共有資料等には強制しません。　　　　　　　　　　　　　　　　　　　　　　　</a:t>
            </a:r>
            <a:r>
              <a:rPr kumimoji="1" lang="en-US" altLang="ja-JP"/>
              <a:t>※</a:t>
            </a:r>
            <a:r>
              <a:rPr kumimoji="1" lang="ja-JP" altLang="en-US"/>
              <a:t>ロゴのアイソレーションを保持するため、本文，図表のフッターへのはみ出し不可。　　</a:t>
            </a:r>
          </a:p>
          <a:p>
            <a:pPr lvl="1"/>
            <a:r>
              <a:rPr kumimoji="1" lang="ja-JP" altLang="en-US"/>
              <a:t>第 </a:t>
            </a:r>
            <a:r>
              <a:rPr kumimoji="1" lang="en-US" altLang="ja-JP"/>
              <a:t>2 </a:t>
            </a:r>
            <a:r>
              <a:rPr kumimoji="1" lang="ja-JP" altLang="en-US"/>
              <a:t>レベル（←</a:t>
            </a:r>
            <a:r>
              <a:rPr kumimoji="1" lang="en-US" altLang="ja-JP"/>
              <a:t>18pt</a:t>
            </a:r>
            <a:r>
              <a:rPr kumimoji="1" lang="ja-JP" altLang="en-US"/>
              <a:t>）</a:t>
            </a:r>
          </a:p>
          <a:p>
            <a:pPr lvl="2"/>
            <a:r>
              <a:rPr kumimoji="1" lang="ja-JP" altLang="en-US"/>
              <a:t>第 </a:t>
            </a:r>
            <a:r>
              <a:rPr kumimoji="1" lang="en-US" altLang="ja-JP"/>
              <a:t>3 </a:t>
            </a:r>
            <a:r>
              <a:rPr kumimoji="1" lang="ja-JP" altLang="en-US"/>
              <a:t>レベル　本文（←</a:t>
            </a:r>
            <a:r>
              <a:rPr kumimoji="1" lang="en-US" altLang="ja-JP"/>
              <a:t>16pt</a:t>
            </a:r>
            <a:r>
              <a:rPr kumimoji="1" lang="ja-JP" altLang="en-US"/>
              <a:t>）</a:t>
            </a:r>
          </a:p>
        </p:txBody>
      </p:sp>
    </p:spTree>
    <p:extLst>
      <p:ext uri="{BB962C8B-B14F-4D97-AF65-F5344CB8AC3E}">
        <p14:creationId xmlns:p14="http://schemas.microsoft.com/office/powerpoint/2010/main" val="336268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5.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3.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image" Target="../media/image8.png"/><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06"/>
            <a:ext cx="9144000" cy="468000"/>
          </a:xfrm>
          <a:prstGeom prst="rect">
            <a:avLst/>
          </a:prstGeom>
        </p:spPr>
        <p:txBody>
          <a:bodyPr vert="horz" wrap="square" lIns="360000" tIns="0" rIns="1080000" bIns="36000" rtlCol="0" anchor="t" anchorCtr="0">
            <a:noAutofit/>
          </a:bodyPr>
          <a:lstStyle/>
          <a:p>
            <a:r>
              <a:rPr kumimoji="1" lang="ja-JP" altLang="en-US"/>
              <a:t>クリックしてスライドタイトルを記入　</a:t>
            </a:r>
            <a:r>
              <a:rPr kumimoji="1" lang="en-US" altLang="ja-JP"/>
              <a:t>1</a:t>
            </a:r>
            <a:r>
              <a:rPr kumimoji="1" lang="ja-JP" altLang="en-US"/>
              <a:t>行</a:t>
            </a:r>
            <a:r>
              <a:rPr kumimoji="1" lang="en-US" altLang="ja-JP"/>
              <a:t>/25pt</a:t>
            </a:r>
            <a:r>
              <a:rPr kumimoji="1" lang="ja-JP" altLang="en-US"/>
              <a:t>推奨</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latin typeface="Meiryo UI" panose="020B0604030504040204" pitchFamily="50" charset="-128"/>
            </a:endParaRPr>
          </a:p>
        </p:txBody>
      </p:sp>
      <p:sp>
        <p:nvSpPr>
          <p:cNvPr id="14" name="object 12"/>
          <p:cNvSpPr/>
          <p:nvPr/>
        </p:nvSpPr>
        <p:spPr>
          <a:xfrm>
            <a:off x="1618321"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latin typeface="Meiryo UI" panose="020B0604030504040204" pitchFamily="50" charset="-128"/>
            </a:endParaRPr>
          </a:p>
        </p:txBody>
      </p:sp>
      <p:sp>
        <p:nvSpPr>
          <p:cNvPr id="21" name="スライド番号プレースホルダー 8"/>
          <p:cNvSpPr>
            <a:spLocks noGrp="1"/>
          </p:cNvSpPr>
          <p:nvPr>
            <p:ph type="sldNum" sz="quarter" idx="4"/>
          </p:nvPr>
        </p:nvSpPr>
        <p:spPr>
          <a:xfrm>
            <a:off x="7665720" y="6390000"/>
            <a:ext cx="989718" cy="360000"/>
          </a:xfrm>
          <a:prstGeom prst="rect">
            <a:avLst/>
          </a:prstGeom>
        </p:spPr>
        <p:txBody>
          <a:bodyPr vert="horz" lIns="91440" tIns="45720" rIns="108000" bIns="45720" rtlCol="0" anchor="t" anchorCtr="0"/>
          <a:lstStyle>
            <a:lvl1pPr algn="r">
              <a:defRPr sz="16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dirty="0">
                <a:ea typeface="Verdana" panose="020B0604030504040204" pitchFamily="34" charset="0"/>
              </a:rPr>
              <a:t> </a:t>
            </a:r>
            <a:endParaRPr lang="ja-JP" altLang="en-US" dirty="0"/>
          </a:p>
        </p:txBody>
      </p:sp>
      <p:sp>
        <p:nvSpPr>
          <p:cNvPr id="2" name="テキスト ボックス 1"/>
          <p:cNvSpPr txBox="1"/>
          <p:nvPr/>
        </p:nvSpPr>
        <p:spPr>
          <a:xfrm>
            <a:off x="8480014" y="6400800"/>
            <a:ext cx="471604" cy="292388"/>
          </a:xfrm>
          <a:prstGeom prst="rect">
            <a:avLst/>
          </a:prstGeom>
          <a:noFill/>
        </p:spPr>
        <p:txBody>
          <a:bodyPr wrap="none" rtlCol="0" anchor="ctr">
            <a:spAutoFit/>
          </a:bodyPr>
          <a:lstStyle/>
          <a:p>
            <a:r>
              <a:rPr kumimoji="1" lang="en-US" altLang="ja-JP" sz="1300" dirty="0">
                <a:solidFill>
                  <a:srgbClr val="797979"/>
                </a:solidFill>
                <a:latin typeface="Verdana" panose="020B0604030504040204" pitchFamily="34" charset="0"/>
                <a:ea typeface="Verdana" panose="020B0604030504040204" pitchFamily="34" charset="0"/>
                <a:cs typeface="Verdana" panose="020B0604030504040204" pitchFamily="34" charset="0"/>
              </a:rPr>
              <a:t>/40</a:t>
            </a:r>
            <a:endParaRPr kumimoji="1" lang="ja-JP" altLang="en-US" sz="1300" dirty="0">
              <a:solidFill>
                <a:srgbClr val="797979"/>
              </a:solidFill>
              <a:latin typeface="Verdana" panose="020B0604030504040204" pitchFamily="34" charset="0"/>
              <a:cs typeface="Verdana" panose="020B0604030504040204" pitchFamily="34" charset="0"/>
            </a:endParaRPr>
          </a:p>
        </p:txBody>
      </p:sp>
      <p:pic>
        <p:nvPicPr>
          <p:cNvPr id="4" name="図 3"/>
          <p:cNvPicPr>
            <a:picLocks noChangeAspect="1"/>
          </p:cNvPicPr>
          <p:nvPr/>
        </p:nvPicPr>
        <p:blipFill>
          <a:blip r:embed="rId14"/>
          <a:stretch>
            <a:fillRect/>
          </a:stretch>
        </p:blipFill>
        <p:spPr>
          <a:xfrm>
            <a:off x="324246" y="6254938"/>
            <a:ext cx="1129726" cy="430696"/>
          </a:xfrm>
          <a:prstGeom prst="rect">
            <a:avLst/>
          </a:prstGeom>
        </p:spPr>
      </p:pic>
      <p:sp>
        <p:nvSpPr>
          <p:cNvPr id="3" name="テキスト プレースホルダー 2"/>
          <p:cNvSpPr>
            <a:spLocks noGrp="1"/>
          </p:cNvSpPr>
          <p:nvPr>
            <p:ph type="body" idx="1"/>
          </p:nvPr>
        </p:nvSpPr>
        <p:spPr>
          <a:xfrm>
            <a:off x="0" y="720000"/>
            <a:ext cx="9144000" cy="5310000"/>
          </a:xfrm>
          <a:prstGeom prst="rect">
            <a:avLst/>
          </a:prstGeom>
        </p:spPr>
        <p:txBody>
          <a:bodyPr vert="horz" wrap="square" lIns="360000" tIns="72000" rIns="288000" bIns="72000" rtlCol="0">
            <a:noAutofit/>
          </a:bodyPr>
          <a:lstStyle/>
          <a:p>
            <a:pPr marL="0" marR="0" lvl="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a:pPr>
            <a:r>
              <a:rPr kumimoji="1" lang="ja-JP" altLang="en-US" dirty="0"/>
              <a:t>■本文テキスト</a:t>
            </a:r>
            <a:r>
              <a:rPr kumimoji="1" lang="en-US" altLang="ja-JP" dirty="0"/>
              <a:t>: </a:t>
            </a:r>
            <a:r>
              <a:rPr kumimoji="1" lang="ja-JP" altLang="en-US" dirty="0"/>
              <a:t>見出しタイトル</a:t>
            </a:r>
            <a:r>
              <a:rPr kumimoji="1" lang="en-US" altLang="ja-JP" dirty="0"/>
              <a:t>20pt / </a:t>
            </a:r>
            <a:r>
              <a:rPr kumimoji="1" lang="ja-JP" altLang="en-US" dirty="0"/>
              <a:t>本文最小</a:t>
            </a:r>
            <a:r>
              <a:rPr kumimoji="1" lang="en-US" altLang="ja-JP" dirty="0"/>
              <a:t>16pt</a:t>
            </a:r>
            <a:r>
              <a:rPr kumimoji="1" lang="ja-JP" altLang="en-US" dirty="0"/>
              <a:t>迄推奨　　　　　　　　　　　　　図表内文字は含みませんが、フォントは</a:t>
            </a:r>
            <a:r>
              <a:rPr kumimoji="1" lang="en-US" altLang="ja-JP" dirty="0"/>
              <a:t>CIS</a:t>
            </a:r>
            <a:r>
              <a:rPr kumimoji="1" lang="ja-JP" altLang="en-US" dirty="0"/>
              <a:t>準拠、可読性を考慮した</a:t>
            </a:r>
            <a:r>
              <a:rPr kumimoji="1" lang="en-US" altLang="ja-JP" dirty="0" err="1"/>
              <a:t>pt</a:t>
            </a:r>
            <a:r>
              <a:rPr kumimoji="1" lang="ja-JP" altLang="en-US" dirty="0"/>
              <a:t>にして下さい。</a:t>
            </a:r>
            <a:r>
              <a:rPr kumimoji="1" lang="en-US" altLang="ja-JP" dirty="0"/>
              <a:t> </a:t>
            </a:r>
            <a:r>
              <a:rPr kumimoji="1" lang="ja-JP" altLang="en-US" dirty="0"/>
              <a:t>■使用フォント</a:t>
            </a:r>
            <a:r>
              <a:rPr kumimoji="1" lang="en-US" altLang="ja-JP" dirty="0"/>
              <a:t>: </a:t>
            </a:r>
            <a:r>
              <a:rPr kumimoji="1" lang="en-US" altLang="ja-JP" dirty="0" err="1"/>
              <a:t>Meiryo</a:t>
            </a:r>
            <a:r>
              <a:rPr kumimoji="1" lang="en-US" altLang="ja-JP" dirty="0"/>
              <a:t> UI</a:t>
            </a:r>
            <a:r>
              <a:rPr kumimoji="1" lang="ja-JP" altLang="en-US" dirty="0"/>
              <a:t>（原則半角カナは使わない） 　　　　　　　　　　　　　　　■使用色</a:t>
            </a:r>
            <a:r>
              <a:rPr kumimoji="1" lang="en-US" altLang="ja-JP" dirty="0"/>
              <a:t>: </a:t>
            </a:r>
            <a:r>
              <a:rPr kumimoji="1" lang="ja-JP" altLang="en-US" dirty="0"/>
              <a:t>本テンプレートのカラーパレット</a:t>
            </a:r>
            <a:r>
              <a:rPr kumimoji="1" lang="en-US" altLang="ja-JP" dirty="0"/>
              <a:t>(CIS</a:t>
            </a:r>
            <a:r>
              <a:rPr kumimoji="1" lang="ja-JP" altLang="en-US" dirty="0"/>
              <a:t>適用済</a:t>
            </a:r>
            <a:r>
              <a:rPr kumimoji="1" lang="en-US" altLang="ja-JP" dirty="0"/>
              <a:t>)</a:t>
            </a:r>
            <a:r>
              <a:rPr kumimoji="1" lang="ja-JP" altLang="en-US" dirty="0"/>
              <a:t>より使用　　　　　　　　　　　■ロゴのアイソレーションを保持するため、本文，図表のフッターへのはみ出し不可　　■サマリーも同様に下方への移動は不可とします（サマリーページテンプレに記載）　見出し </a:t>
            </a:r>
            <a:r>
              <a:rPr kumimoji="1" lang="en-US" altLang="ja-JP" dirty="0"/>
              <a:t>/ </a:t>
            </a:r>
            <a:r>
              <a:rPr kumimoji="1" lang="ja-JP" altLang="en-US" dirty="0"/>
              <a:t>本文（←</a:t>
            </a:r>
            <a:r>
              <a:rPr kumimoji="1" lang="en-US" altLang="ja-JP" dirty="0"/>
              <a:t>20pt</a:t>
            </a:r>
            <a:r>
              <a:rPr kumimoji="1" lang="ja-JP" altLang="en-US" dirty="0"/>
              <a:t>）</a:t>
            </a:r>
          </a:p>
          <a:p>
            <a:pPr lvl="1"/>
            <a:r>
              <a:rPr kumimoji="1" lang="ja-JP" altLang="en-US" dirty="0"/>
              <a:t>第 </a:t>
            </a:r>
            <a:r>
              <a:rPr kumimoji="1" lang="en-US" altLang="ja-JP" dirty="0"/>
              <a:t>2 </a:t>
            </a:r>
            <a:r>
              <a:rPr kumimoji="1" lang="ja-JP" altLang="en-US" dirty="0"/>
              <a:t>レベル　本文（←</a:t>
            </a:r>
            <a:r>
              <a:rPr kumimoji="1" lang="en-US" altLang="ja-JP" dirty="0"/>
              <a:t>18pt</a:t>
            </a:r>
            <a:r>
              <a:rPr kumimoji="1" lang="ja-JP" altLang="en-US" dirty="0"/>
              <a:t>）</a:t>
            </a:r>
          </a:p>
          <a:p>
            <a:pPr lvl="2"/>
            <a:r>
              <a:rPr kumimoji="1" lang="ja-JP" altLang="en-US" dirty="0"/>
              <a:t>第 </a:t>
            </a:r>
            <a:r>
              <a:rPr kumimoji="1" lang="en-US" altLang="ja-JP" dirty="0"/>
              <a:t>3 </a:t>
            </a:r>
            <a:r>
              <a:rPr kumimoji="1" lang="ja-JP" altLang="en-US" dirty="0"/>
              <a:t>レベル　本文（←</a:t>
            </a:r>
            <a:r>
              <a:rPr kumimoji="1" lang="en-US" altLang="ja-JP" dirty="0"/>
              <a:t>16pt</a:t>
            </a:r>
            <a:r>
              <a:rPr kumimoji="1" lang="ja-JP" altLang="en-US" dirty="0"/>
              <a:t>）</a:t>
            </a:r>
          </a:p>
        </p:txBody>
      </p:sp>
    </p:spTree>
    <p:extLst>
      <p:ext uri="{BB962C8B-B14F-4D97-AF65-F5344CB8AC3E}">
        <p14:creationId xmlns:p14="http://schemas.microsoft.com/office/powerpoint/2010/main" val="2959102237"/>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773" r:id="rId12"/>
  </p:sldLayoutIdLst>
  <p:hf hdr="0" ftr="0" dt="0"/>
  <p:txStyles>
    <p:titleStyle>
      <a:lvl1pPr eaLnBrk="1" hangingPunct="1">
        <a:defRPr kumimoji="1" sz="2500" b="1" baseline="0">
          <a:solidFill>
            <a:schemeClr val="tx1"/>
          </a:solidFill>
          <a:latin typeface="+mj-ea"/>
          <a:ea typeface="+mj-ea"/>
          <a:cs typeface="+mj-cs"/>
        </a:defRPr>
      </a:lvl1pPr>
    </p:titleStyle>
    <p:bodyStyle>
      <a:lvl1pPr marL="0" marR="0" indent="0" algn="l" defTabSz="914400" eaLnBrk="1" fontAlgn="auto" latinLnBrk="0" hangingPunct="1">
        <a:lnSpc>
          <a:spcPct val="100000"/>
        </a:lnSpc>
        <a:spcBef>
          <a:spcPts val="0"/>
        </a:spcBef>
        <a:spcAft>
          <a:spcPts val="600"/>
        </a:spcAft>
        <a:buClrTx/>
        <a:buSzTx/>
        <a:buFont typeface="Wingdings" panose="05000000000000000000" pitchFamily="2" charset="2"/>
        <a:buNone/>
        <a:tabLst/>
        <a:defRPr kumimoji="1" sz="2000" baseline="0">
          <a:latin typeface="+mn-ea"/>
          <a:ea typeface="+mn-ea"/>
          <a:cs typeface="+mn-cs"/>
        </a:defRPr>
      </a:lvl1pPr>
      <a:lvl2pPr marL="432000" indent="0" eaLnBrk="1" hangingPunct="1">
        <a:spcAft>
          <a:spcPts val="200"/>
        </a:spcAft>
        <a:buFont typeface="Wingdings" panose="05000000000000000000" pitchFamily="2" charset="2"/>
        <a:buNone/>
        <a:defRPr kumimoji="1" sz="1800">
          <a:latin typeface="+mn-ea"/>
          <a:ea typeface="+mn-ea"/>
          <a:cs typeface="+mn-cs"/>
        </a:defRPr>
      </a:lvl2pPr>
      <a:lvl3pPr marL="1080000" indent="0" eaLnBrk="1" hangingPunct="1">
        <a:spcAft>
          <a:spcPts val="0"/>
        </a:spcAft>
        <a:buFont typeface="Wingdings" panose="05000000000000000000" pitchFamily="2" charset="2"/>
        <a:buNone/>
        <a:defRPr kumimoji="1" sz="1600">
          <a:latin typeface="+mn-ea"/>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12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465"/>
            <a:ext cx="7886700" cy="1326790"/>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7315"/>
            <a:ext cx="7886700" cy="435536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62237"/>
            <a:ext cx="2057400" cy="365463"/>
          </a:xfrm>
          <a:prstGeom prst="rect">
            <a:avLst/>
          </a:prstGeom>
        </p:spPr>
        <p:txBody>
          <a:bodyPr vert="horz" lIns="91440" tIns="45720" rIns="91440" bIns="45720" rtlCol="0" anchor="ctr"/>
          <a:lstStyle>
            <a:lvl1pPr algn="l">
              <a:defRPr sz="1200">
                <a:solidFill>
                  <a:schemeClr val="tx1">
                    <a:tint val="75000"/>
                  </a:schemeClr>
                </a:solidFill>
              </a:defRPr>
            </a:lvl1pPr>
          </a:lstStyle>
          <a:p>
            <a:fld id="{E85AEA4C-E331-4144-8266-A02D0B069F91}" type="datetimeFigureOut">
              <a:rPr kumimoji="1" lang="ja-JP" altLang="en-US" smtClean="0"/>
              <a:t>2020/8/6</a:t>
            </a:fld>
            <a:endParaRPr kumimoji="1" lang="ja-JP" altLang="en-US"/>
          </a:p>
        </p:txBody>
      </p:sp>
      <p:sp>
        <p:nvSpPr>
          <p:cNvPr id="5" name="Footer Placeholder 4"/>
          <p:cNvSpPr>
            <a:spLocks noGrp="1"/>
          </p:cNvSpPr>
          <p:nvPr>
            <p:ph type="ftr" sz="quarter" idx="3"/>
          </p:nvPr>
        </p:nvSpPr>
        <p:spPr>
          <a:xfrm>
            <a:off x="3028950" y="6362237"/>
            <a:ext cx="3086100" cy="36546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62237"/>
            <a:ext cx="2057400" cy="365463"/>
          </a:xfrm>
          <a:prstGeom prst="rect">
            <a:avLst/>
          </a:prstGeom>
        </p:spPr>
        <p:txBody>
          <a:bodyPr vert="horz" lIns="91440" tIns="45720" rIns="91440" bIns="45720" rtlCol="0" anchor="ctr"/>
          <a:lstStyle>
            <a:lvl1pPr algn="r">
              <a:defRPr sz="1200">
                <a:solidFill>
                  <a:schemeClr val="tx1">
                    <a:tint val="75000"/>
                  </a:schemeClr>
                </a:solidFill>
              </a:defRPr>
            </a:lvl1pPr>
          </a:lstStyle>
          <a:p>
            <a:fld id="{3705CB13-8D46-4E6A-86C5-EAA9C12DC351}" type="slidenum">
              <a:rPr kumimoji="1" lang="ja-JP" altLang="en-US" smtClean="0"/>
              <a:t>‹#›</a:t>
            </a:fld>
            <a:endParaRPr kumimoji="1" lang="ja-JP" altLang="en-US"/>
          </a:p>
        </p:txBody>
      </p:sp>
    </p:spTree>
    <p:extLst>
      <p:ext uri="{BB962C8B-B14F-4D97-AF65-F5344CB8AC3E}">
        <p14:creationId xmlns:p14="http://schemas.microsoft.com/office/powerpoint/2010/main" val="68804856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54000"/>
          </a:schemeClr>
        </a:solidFill>
        <a:effectLst/>
      </p:bgPr>
    </p:bg>
    <p:spTree>
      <p:nvGrpSpPr>
        <p:cNvPr id="1" name=""/>
        <p:cNvGrpSpPr/>
        <p:nvPr/>
      </p:nvGrpSpPr>
      <p:grpSpPr>
        <a:xfrm>
          <a:off x="0" y="0"/>
          <a:ext cx="0" cy="0"/>
          <a:chOff x="0" y="0"/>
          <a:chExt cx="0" cy="0"/>
        </a:xfrm>
      </p:grpSpPr>
      <p:sp>
        <p:nvSpPr>
          <p:cNvPr id="10" name="タイトル プレースホルダー 9"/>
          <p:cNvSpPr>
            <a:spLocks noGrp="1"/>
          </p:cNvSpPr>
          <p:nvPr>
            <p:ph type="title"/>
          </p:nvPr>
        </p:nvSpPr>
        <p:spPr>
          <a:xfrm>
            <a:off x="0" y="198516"/>
            <a:ext cx="9144000" cy="353943"/>
          </a:xfrm>
          <a:prstGeom prst="rect">
            <a:avLst/>
          </a:prstGeom>
        </p:spPr>
        <p:txBody>
          <a:bodyPr vert="horz" wrap="none" lIns="360000" tIns="0" rIns="0" bIns="36000" rtlCol="0" anchor="t" anchorCtr="0">
            <a:noAutofit/>
          </a:bodyPr>
          <a:lstStyle/>
          <a:p>
            <a:r>
              <a:rPr kumimoji="1" lang="ja-JP" altLang="en-US" smtClean="0"/>
              <a:t>マスター タイトルの書式設定 </a:t>
            </a:r>
            <a:r>
              <a:rPr kumimoji="1" lang="en-US" altLang="ja-JP" smtClean="0"/>
              <a:t>25pt</a:t>
            </a:r>
            <a:endParaRPr kumimoji="1" lang="ja-JP" altLang="en-US" dirty="0"/>
          </a:p>
        </p:txBody>
      </p:sp>
      <p:sp>
        <p:nvSpPr>
          <p:cNvPr id="11" name="object 7"/>
          <p:cNvSpPr/>
          <p:nvPr/>
        </p:nvSpPr>
        <p:spPr>
          <a:xfrm>
            <a:off x="1944000" y="6257319"/>
            <a:ext cx="7200000" cy="0"/>
          </a:xfrm>
          <a:custGeom>
            <a:avLst/>
            <a:gdLst/>
            <a:ahLst/>
            <a:cxnLst/>
            <a:rect l="l" t="t" r="r" b="b"/>
            <a:pathLst>
              <a:path w="7078980">
                <a:moveTo>
                  <a:pt x="0" y="0"/>
                </a:moveTo>
                <a:lnTo>
                  <a:pt x="7078827" y="0"/>
                </a:lnTo>
              </a:path>
            </a:pathLst>
          </a:custGeom>
          <a:ln w="6273">
            <a:solidFill>
              <a:srgbClr val="DC0032"/>
            </a:solidFill>
          </a:ln>
        </p:spPr>
        <p:txBody>
          <a:bodyPr wrap="square" lIns="0" tIns="0" rIns="0" bIns="0" rtlCol="0"/>
          <a:lstStyle/>
          <a:p>
            <a:endParaRPr dirty="0">
              <a:solidFill>
                <a:srgbClr val="000000"/>
              </a:solidFill>
            </a:endParaRPr>
          </a:p>
        </p:txBody>
      </p:sp>
      <p:sp>
        <p:nvSpPr>
          <p:cNvPr id="14" name="object 12"/>
          <p:cNvSpPr/>
          <p:nvPr/>
        </p:nvSpPr>
        <p:spPr>
          <a:xfrm>
            <a:off x="1618337" y="6223000"/>
            <a:ext cx="259715" cy="641350"/>
          </a:xfrm>
          <a:custGeom>
            <a:avLst/>
            <a:gdLst/>
            <a:ahLst/>
            <a:cxnLst/>
            <a:rect l="l" t="t" r="r" b="b"/>
            <a:pathLst>
              <a:path w="259714" h="641350">
                <a:moveTo>
                  <a:pt x="259626" y="0"/>
                </a:moveTo>
                <a:lnTo>
                  <a:pt x="203631" y="0"/>
                </a:lnTo>
                <a:lnTo>
                  <a:pt x="0" y="641159"/>
                </a:lnTo>
                <a:lnTo>
                  <a:pt x="55994" y="641159"/>
                </a:lnTo>
                <a:lnTo>
                  <a:pt x="259626" y="0"/>
                </a:lnTo>
                <a:close/>
              </a:path>
            </a:pathLst>
          </a:custGeom>
          <a:solidFill>
            <a:srgbClr val="DC0032"/>
          </a:solidFill>
          <a:ln>
            <a:noFill/>
          </a:ln>
        </p:spPr>
        <p:txBody>
          <a:bodyPr wrap="square" lIns="0" tIns="0" rIns="0" bIns="0" rtlCol="0"/>
          <a:lstStyle/>
          <a:p>
            <a:endParaRPr dirty="0">
              <a:solidFill>
                <a:srgbClr val="000000"/>
              </a:solidFill>
            </a:endParaRPr>
          </a:p>
        </p:txBody>
      </p:sp>
      <p:sp>
        <p:nvSpPr>
          <p:cNvPr id="21" name="スライド番号プレースホルダー 8"/>
          <p:cNvSpPr>
            <a:spLocks noGrp="1"/>
          </p:cNvSpPr>
          <p:nvPr>
            <p:ph type="sldNum" sz="quarter" idx="4"/>
          </p:nvPr>
        </p:nvSpPr>
        <p:spPr>
          <a:xfrm>
            <a:off x="7665722" y="6357649"/>
            <a:ext cx="989718" cy="365125"/>
          </a:xfrm>
          <a:prstGeom prst="rect">
            <a:avLst/>
          </a:prstGeom>
        </p:spPr>
        <p:txBody>
          <a:bodyPr vert="horz" lIns="91440" tIns="45720" rIns="91440" bIns="45720" rtlCol="0" anchor="ctr"/>
          <a:lstStyle>
            <a:lvl1pPr algn="r">
              <a:defRPr sz="1300">
                <a:solidFill>
                  <a:srgbClr val="828282"/>
                </a:solidFill>
                <a:latin typeface="Verdana" panose="020B0604030504040204" pitchFamily="34" charset="0"/>
                <a:cs typeface="Verdana" panose="020B0604030504040204" pitchFamily="34" charset="0"/>
              </a:defRPr>
            </a:lvl1pPr>
          </a:lstStyle>
          <a:p>
            <a:fld id="{80F554CA-2BEA-3E4B-997B-FC51848F792A}" type="slidenum">
              <a:rPr lang="ja-JP" altLang="en-US" smtClean="0"/>
              <a:pPr/>
              <a:t>‹#›</a:t>
            </a:fld>
            <a:r>
              <a:rPr lang="en-US" altLang="ja-JP">
                <a:ea typeface="Verdana" panose="020B0604030504040204" pitchFamily="34" charset="0"/>
              </a:rPr>
              <a:t> </a:t>
            </a:r>
            <a:endParaRPr lang="ja-JP" altLang="en-US" dirty="0"/>
          </a:p>
        </p:txBody>
      </p:sp>
      <p:sp>
        <p:nvSpPr>
          <p:cNvPr id="2" name="テキスト ボックス 1"/>
          <p:cNvSpPr txBox="1"/>
          <p:nvPr/>
        </p:nvSpPr>
        <p:spPr>
          <a:xfrm>
            <a:off x="8480014" y="6393246"/>
            <a:ext cx="365806" cy="292388"/>
          </a:xfrm>
          <a:prstGeom prst="rect">
            <a:avLst/>
          </a:prstGeom>
          <a:noFill/>
        </p:spPr>
        <p:txBody>
          <a:bodyPr wrap="none" rtlCol="0" anchor="ctr">
            <a:spAutoFit/>
          </a:bodyPr>
          <a:lstStyle/>
          <a:p>
            <a:r>
              <a:rPr lang="en-US" altLang="ja-JP" sz="1300" dirty="0" smtClean="0">
                <a:solidFill>
                  <a:srgbClr val="797979"/>
                </a:solidFill>
                <a:latin typeface="Verdana" panose="020B0604030504040204" pitchFamily="34" charset="0"/>
                <a:ea typeface="Verdana" panose="020B0604030504040204" pitchFamily="34" charset="0"/>
                <a:cs typeface="Verdana" panose="020B0604030504040204" pitchFamily="34" charset="0"/>
              </a:rPr>
              <a:t>/8</a:t>
            </a:r>
          </a:p>
        </p:txBody>
      </p:sp>
      <p:pic>
        <p:nvPicPr>
          <p:cNvPr id="4" name="図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9959" y="6256809"/>
            <a:ext cx="1260000" cy="392892"/>
          </a:xfrm>
          <a:prstGeom prst="rect">
            <a:avLst/>
          </a:prstGeom>
        </p:spPr>
      </p:pic>
      <p:sp>
        <p:nvSpPr>
          <p:cNvPr id="13" name="object 9"/>
          <p:cNvSpPr txBox="1"/>
          <p:nvPr/>
        </p:nvSpPr>
        <p:spPr>
          <a:xfrm>
            <a:off x="2097358" y="6428097"/>
            <a:ext cx="5760000" cy="107722"/>
          </a:xfrm>
          <a:prstGeom prst="rect">
            <a:avLst/>
          </a:prstGeom>
        </p:spPr>
        <p:txBody>
          <a:bodyPr vert="horz" wrap="square" lIns="0" tIns="0" rIns="0" bIns="0" rtlCol="0">
            <a:spAutoFit/>
          </a:bodyPr>
          <a:lstStyle/>
          <a:p>
            <a:pPr marL="19685"/>
            <a:r>
              <a:rPr lang="en-US" altLang="ja-JP"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DENSO FACILITIES CORPORATION</a:t>
            </a:r>
            <a:r>
              <a:rPr lang="ja-JP" altLang="en-US"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lang="en-US" altLang="ja-JP" sz="7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CORPORATE PLANNING DIVISION</a:t>
            </a:r>
            <a:endParaRPr sz="7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object 9"/>
          <p:cNvSpPr txBox="1"/>
          <p:nvPr/>
        </p:nvSpPr>
        <p:spPr>
          <a:xfrm>
            <a:off x="2097358" y="6574291"/>
            <a:ext cx="5760000" cy="76944"/>
          </a:xfrm>
          <a:prstGeom prst="rect">
            <a:avLst/>
          </a:prstGeom>
        </p:spPr>
        <p:txBody>
          <a:bodyPr vert="horz" wrap="square" lIns="0" tIns="0" rIns="0" bIns="0" rtlCol="0">
            <a:spAutoFit/>
          </a:bodyPr>
          <a:lstStyle/>
          <a:p>
            <a:pPr marL="12700">
              <a:spcBef>
                <a:spcPts val="310"/>
              </a:spcBef>
            </a:pPr>
            <a:r>
              <a:rPr sz="500"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DENSO </a:t>
            </a:r>
            <a:r>
              <a:rPr lang="en-US"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FACILITIES CORPORATION</a:t>
            </a:r>
            <a:r>
              <a:rPr sz="500" spc="-5" dirty="0" smtClean="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dirty="0">
                <a:solidFill>
                  <a:srgbClr val="828282"/>
                </a:solidFill>
                <a:latin typeface="Verdana" panose="020B0604030504040204" pitchFamily="34" charset="0"/>
                <a:ea typeface="Verdana" panose="020B0604030504040204" pitchFamily="34" charset="0"/>
                <a:cs typeface="Verdana" panose="020B0604030504040204" pitchFamily="34" charset="0"/>
              </a:rPr>
              <a:t>All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Rights</a:t>
            </a:r>
            <a:r>
              <a:rPr sz="500" spc="-95" dirty="0">
                <a:solidFill>
                  <a:srgbClr val="828282"/>
                </a:solidFill>
                <a:latin typeface="Verdana" panose="020B0604030504040204" pitchFamily="34" charset="0"/>
                <a:ea typeface="Verdana" panose="020B0604030504040204" pitchFamily="34" charset="0"/>
                <a:cs typeface="Verdana" panose="020B0604030504040204" pitchFamily="34" charset="0"/>
              </a:rPr>
              <a:t> </a:t>
            </a:r>
            <a:r>
              <a:rPr sz="500" spc="-5" dirty="0">
                <a:solidFill>
                  <a:srgbClr val="828282"/>
                </a:solidFill>
                <a:latin typeface="Verdana" panose="020B0604030504040204" pitchFamily="34" charset="0"/>
                <a:ea typeface="Verdana" panose="020B0604030504040204" pitchFamily="34" charset="0"/>
                <a:cs typeface="Verdana" panose="020B0604030504040204" pitchFamily="34" charset="0"/>
              </a:rPr>
              <a:t>Reserved.</a:t>
            </a:r>
            <a:endParaRPr sz="500" dirty="0">
              <a:solidFill>
                <a:srgbClr val="82828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テキスト プレースホルダー 2"/>
          <p:cNvSpPr>
            <a:spLocks noGrp="1"/>
          </p:cNvSpPr>
          <p:nvPr>
            <p:ph type="body" idx="1"/>
          </p:nvPr>
        </p:nvSpPr>
        <p:spPr>
          <a:xfrm>
            <a:off x="0" y="828000"/>
            <a:ext cx="9144000" cy="5184000"/>
          </a:xfrm>
          <a:prstGeom prst="rect">
            <a:avLst/>
          </a:prstGeom>
        </p:spPr>
        <p:txBody>
          <a:bodyPr vert="horz" lIns="720000" tIns="36000" rIns="648000" bIns="36000" rtlCol="0">
            <a:noAutofit/>
          </a:bodyPr>
          <a:lstStyle/>
          <a:p>
            <a:pPr lvl="0"/>
            <a:r>
              <a:rPr kumimoji="1" lang="ja-JP" altLang="en-US" dirty="0" smtClean="0"/>
              <a:t>本文タイトル</a:t>
            </a:r>
            <a:r>
              <a:rPr kumimoji="1" lang="en-US" altLang="ja-JP" dirty="0" smtClean="0"/>
              <a:t>20pt </a:t>
            </a:r>
            <a:r>
              <a:rPr kumimoji="1" lang="ja-JP" altLang="en-US" dirty="0" smtClean="0"/>
              <a:t>本文最小</a:t>
            </a:r>
            <a:r>
              <a:rPr kumimoji="1" lang="en-US" altLang="ja-JP" dirty="0" smtClean="0"/>
              <a:t>16pt</a:t>
            </a:r>
            <a:r>
              <a:rPr kumimoji="1" lang="ja-JP" altLang="en-US" dirty="0" smtClean="0"/>
              <a:t>迄</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pic>
        <p:nvPicPr>
          <p:cNvPr id="17" name="図 1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776000" y="198049"/>
            <a:ext cx="1087192" cy="279564"/>
          </a:xfrm>
          <a:prstGeom prst="rect">
            <a:avLst/>
          </a:prstGeom>
        </p:spPr>
      </p:pic>
    </p:spTree>
    <p:extLst>
      <p:ext uri="{BB962C8B-B14F-4D97-AF65-F5344CB8AC3E}">
        <p14:creationId xmlns:p14="http://schemas.microsoft.com/office/powerpoint/2010/main" val="78604376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Lst>
  <p:timing>
    <p:tnLst>
      <p:par>
        <p:cTn id="1" dur="indefinite" restart="never" nodeType="tmRoot"/>
      </p:par>
    </p:tnLst>
  </p:timing>
  <p:hf hdr="0" ftr="0" dt="0"/>
  <p:txStyles>
    <p:titleStyle>
      <a:lvl1pPr eaLnBrk="1" hangingPunct="1">
        <a:defRPr kumimoji="1" sz="2500" b="1">
          <a:latin typeface="Meiryo UI" panose="020B0604030504040204" pitchFamily="50" charset="-128"/>
          <a:ea typeface="+mj-ea"/>
          <a:cs typeface="+mj-cs"/>
        </a:defRPr>
      </a:lvl1pPr>
    </p:titleStyle>
    <p:bodyStyle>
      <a:lvl1pPr marL="0" indent="0" eaLnBrk="1" hangingPunct="1">
        <a:spcAft>
          <a:spcPts val="600"/>
        </a:spcAft>
        <a:buFont typeface="Wingdings" panose="05000000000000000000" pitchFamily="2" charset="2"/>
        <a:buNone/>
        <a:defRPr kumimoji="1" sz="2000">
          <a:latin typeface="+mn-lt"/>
          <a:ea typeface="+mn-ea"/>
          <a:cs typeface="+mn-cs"/>
        </a:defRPr>
      </a:lvl1pPr>
      <a:lvl2pPr marL="457200" indent="0" eaLnBrk="1" hangingPunct="1">
        <a:buFont typeface="Wingdings" panose="05000000000000000000" pitchFamily="2" charset="2"/>
        <a:buNone/>
        <a:defRPr kumimoji="1" sz="1800">
          <a:latin typeface="+mn-lt"/>
          <a:ea typeface="+mn-ea"/>
          <a:cs typeface="+mn-cs"/>
        </a:defRPr>
      </a:lvl2pPr>
      <a:lvl3pPr marL="1080000" indent="0" eaLnBrk="1" hangingPunct="1">
        <a:buFont typeface="Wingdings" panose="05000000000000000000" pitchFamily="2" charset="2"/>
        <a:buNone/>
        <a:defRPr kumimoji="1" sz="1600">
          <a:latin typeface="+mn-lt"/>
          <a:ea typeface="+mn-ea"/>
          <a:cs typeface="+mn-cs"/>
        </a:defRPr>
      </a:lvl3pPr>
      <a:lvl4pPr marL="1620000" indent="0" eaLnBrk="1" hangingPunct="1">
        <a:buFont typeface="Wingdings" panose="05000000000000000000" pitchFamily="2" charset="2"/>
        <a:buNone/>
        <a:defRPr kumimoji="1" sz="1400">
          <a:latin typeface="+mn-lt"/>
          <a:ea typeface="+mn-ea"/>
          <a:cs typeface="+mn-cs"/>
        </a:defRPr>
      </a:lvl4pPr>
      <a:lvl5pPr marL="1980000" indent="0" eaLnBrk="1" hangingPunct="1">
        <a:buFont typeface="Wingdings" panose="05000000000000000000" pitchFamily="2" charset="2"/>
        <a:buNone/>
        <a:defRPr kumimoji="1" sz="800">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bodyStyle>
    <p:otherStyle>
      <a:lvl1pPr marL="0" eaLnBrk="1" hangingPunct="1">
        <a:defRPr kumimoji="1">
          <a:latin typeface="+mn-lt"/>
          <a:ea typeface="+mn-ea"/>
          <a:cs typeface="+mn-cs"/>
        </a:defRPr>
      </a:lvl1pPr>
      <a:lvl2pPr marL="457200" eaLnBrk="1" hangingPunct="1">
        <a:defRPr kumimoji="1">
          <a:latin typeface="+mn-lt"/>
          <a:ea typeface="+mn-ea"/>
          <a:cs typeface="+mn-cs"/>
        </a:defRPr>
      </a:lvl2pPr>
      <a:lvl3pPr marL="914400" eaLnBrk="1" hangingPunct="1">
        <a:defRPr kumimoji="1">
          <a:latin typeface="+mn-lt"/>
          <a:ea typeface="+mn-ea"/>
          <a:cs typeface="+mn-cs"/>
        </a:defRPr>
      </a:lvl3pPr>
      <a:lvl4pPr marL="1371600" eaLnBrk="1" hangingPunct="1">
        <a:defRPr kumimoji="1">
          <a:latin typeface="+mn-lt"/>
          <a:ea typeface="+mn-ea"/>
          <a:cs typeface="+mn-cs"/>
        </a:defRPr>
      </a:lvl4pPr>
      <a:lvl5pPr marL="1828800" eaLnBrk="1" hangingPunct="1">
        <a:defRPr kumimoji="1">
          <a:latin typeface="+mn-lt"/>
          <a:ea typeface="+mn-ea"/>
          <a:cs typeface="+mn-cs"/>
        </a:defRPr>
      </a:lvl5pPr>
      <a:lvl6pPr marL="2286000" eaLnBrk="1" hangingPunct="1">
        <a:defRPr kumimoji="1">
          <a:latin typeface="+mn-lt"/>
          <a:ea typeface="+mn-ea"/>
          <a:cs typeface="+mn-cs"/>
        </a:defRPr>
      </a:lvl6pPr>
      <a:lvl7pPr marL="2743200" eaLnBrk="1" hangingPunct="1">
        <a:defRPr kumimoji="1">
          <a:latin typeface="+mn-lt"/>
          <a:ea typeface="+mn-ea"/>
          <a:cs typeface="+mn-cs"/>
        </a:defRPr>
      </a:lvl7pPr>
      <a:lvl8pPr marL="3200400" eaLnBrk="1" hangingPunct="1">
        <a:defRPr kumimoji="1">
          <a:latin typeface="+mn-lt"/>
          <a:ea typeface="+mn-ea"/>
          <a:cs typeface="+mn-cs"/>
        </a:defRPr>
      </a:lvl8pPr>
      <a:lvl9pPr marL="3657600" eaLnBrk="1" hangingPunct="1">
        <a:defRPr kumimoji="1">
          <a:latin typeface="+mn-lt"/>
          <a:ea typeface="+mn-ea"/>
          <a:cs typeface="+mn-cs"/>
        </a:defRPr>
      </a:lvl9pPr>
    </p:otherStyle>
  </p:txStyles>
  <p:extLst mod="1">
    <p:ext uri="{27BBF7A9-308A-43DC-89C8-2F10F3537804}">
      <p15:sldGuideLst xmlns:p15="http://schemas.microsoft.com/office/powerpoint/2012/main">
        <p15:guide id="1" orient="horz" pos="2162">
          <p15:clr>
            <a:srgbClr val="F26B43"/>
          </p15:clr>
        </p15:guide>
        <p15:guide id="4" pos="5329">
          <p15:clr>
            <a:srgbClr val="F26B43"/>
          </p15:clr>
        </p15:guide>
        <p15:guide id="5" orient="horz" pos="529">
          <p15:clr>
            <a:srgbClr val="F26B43"/>
          </p15:clr>
        </p15:guide>
        <p15:guide id="6" orient="horz" pos="3704">
          <p15:clr>
            <a:srgbClr val="F26B43"/>
          </p15:clr>
        </p15:guide>
        <p15:guide id="8" pos="431">
          <p15:clr>
            <a:srgbClr val="F26B43"/>
          </p15:clr>
        </p15:guide>
        <p15:guide id="9" pos="2880">
          <p15:clr>
            <a:srgbClr val="F26B43"/>
          </p15:clr>
        </p15:guide>
        <p15:guide id="10" orient="horz" pos="34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3074" name="Picture 2" descr="2009Header_"/>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745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7" name="Rectangle 3"/>
          <p:cNvSpPr>
            <a:spLocks noChangeArrowheads="1"/>
          </p:cNvSpPr>
          <p:nvPr userDrawn="1"/>
        </p:nvSpPr>
        <p:spPr bwMode="gray">
          <a:xfrm>
            <a:off x="0" y="0"/>
            <a:ext cx="7668358" cy="656245"/>
          </a:xfrm>
          <a:prstGeom prst="rect">
            <a:avLst/>
          </a:prstGeom>
          <a:noFill/>
          <a:ln>
            <a:noFill/>
          </a:ln>
          <a:effectLst/>
          <a:extLst>
            <a:ext uri="{909E8E84-426E-40DD-AFC4-6F175D3DCCD1}">
              <a14:hiddenFill xmlns:a14="http://schemas.microsoft.com/office/drawing/2010/main">
                <a:solidFill>
                  <a:srgbClr val="5F5F5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265846" tIns="0" rIns="0" bIns="0" anchor="ctr"/>
          <a:lstStyle>
            <a:lvl1pPr algn="l">
              <a:defRPr kumimoji="1">
                <a:solidFill>
                  <a:schemeClr val="tx1"/>
                </a:solidFill>
                <a:latin typeface="Arial" charset="0"/>
                <a:ea typeface="ＭＳ Ｐゴシック" pitchFamily="50" charset="-128"/>
              </a:defRPr>
            </a:lvl1pPr>
            <a:lvl2pPr algn="l">
              <a:defRPr kumimoji="1">
                <a:solidFill>
                  <a:schemeClr val="tx1"/>
                </a:solidFill>
                <a:latin typeface="Arial" charset="0"/>
                <a:ea typeface="ＭＳ Ｐゴシック" pitchFamily="50" charset="-128"/>
              </a:defRPr>
            </a:lvl2pPr>
            <a:lvl3pPr algn="l">
              <a:defRPr kumimoji="1">
                <a:solidFill>
                  <a:schemeClr val="tx1"/>
                </a:solidFill>
                <a:latin typeface="Arial" charset="0"/>
                <a:ea typeface="ＭＳ Ｐゴシック" pitchFamily="50" charset="-128"/>
              </a:defRPr>
            </a:lvl3pPr>
            <a:lvl4pPr algn="l">
              <a:defRPr kumimoji="1">
                <a:solidFill>
                  <a:schemeClr val="tx1"/>
                </a:solidFill>
                <a:latin typeface="Arial" charset="0"/>
                <a:ea typeface="ＭＳ Ｐゴシック" pitchFamily="50" charset="-128"/>
              </a:defRPr>
            </a:lvl4pPr>
            <a:lvl5pPr algn="l">
              <a:defRPr kumimoji="1">
                <a:solidFill>
                  <a:schemeClr val="tx1"/>
                </a:solidFill>
                <a:latin typeface="Arial" charset="0"/>
                <a:ea typeface="ＭＳ Ｐゴシック" pitchFamily="50" charset="-128"/>
              </a:defRPr>
            </a:lvl5pPr>
            <a:lvl6pPr marL="457200" fontAlgn="base">
              <a:spcBef>
                <a:spcPct val="0"/>
              </a:spcBef>
              <a:spcAft>
                <a:spcPct val="0"/>
              </a:spcAft>
              <a:defRPr kumimoji="1">
                <a:solidFill>
                  <a:schemeClr val="tx1"/>
                </a:solidFill>
                <a:latin typeface="Arial" charset="0"/>
                <a:ea typeface="ＭＳ Ｐゴシック" pitchFamily="50" charset="-128"/>
              </a:defRPr>
            </a:lvl6pPr>
            <a:lvl7pPr marL="914400" fontAlgn="base">
              <a:spcBef>
                <a:spcPct val="0"/>
              </a:spcBef>
              <a:spcAft>
                <a:spcPct val="0"/>
              </a:spcAft>
              <a:defRPr kumimoji="1">
                <a:solidFill>
                  <a:schemeClr val="tx1"/>
                </a:solidFill>
                <a:latin typeface="Arial" charset="0"/>
                <a:ea typeface="ＭＳ Ｐゴシック" pitchFamily="50" charset="-128"/>
              </a:defRPr>
            </a:lvl7pPr>
            <a:lvl8pPr marL="1371600" fontAlgn="base">
              <a:spcBef>
                <a:spcPct val="0"/>
              </a:spcBef>
              <a:spcAft>
                <a:spcPct val="0"/>
              </a:spcAft>
              <a:defRPr kumimoji="1">
                <a:solidFill>
                  <a:schemeClr val="tx1"/>
                </a:solidFill>
                <a:latin typeface="Arial" charset="0"/>
                <a:ea typeface="ＭＳ Ｐゴシック" pitchFamily="50" charset="-128"/>
              </a:defRPr>
            </a:lvl8pPr>
            <a:lvl9pPr marL="1828800" fontAlgn="base">
              <a:spcBef>
                <a:spcPct val="0"/>
              </a:spcBef>
              <a:spcAft>
                <a:spcPct val="0"/>
              </a:spcAft>
              <a:defRPr kumimoji="1">
                <a:solidFill>
                  <a:schemeClr val="tx1"/>
                </a:solidFill>
                <a:latin typeface="Arial" charset="0"/>
                <a:ea typeface="ＭＳ Ｐゴシック" pitchFamily="50" charset="-128"/>
              </a:defRPr>
            </a:lvl9pPr>
          </a:lstStyle>
          <a:p>
            <a:pPr eaLnBrk="1" hangingPunct="1">
              <a:defRPr/>
            </a:pPr>
            <a:endParaRPr lang="ja-JP" altLang="ja-JP" sz="2308" smtClean="0">
              <a:solidFill>
                <a:srgbClr val="FFFFFF"/>
              </a:solidFill>
            </a:endParaRPr>
          </a:p>
        </p:txBody>
      </p:sp>
      <p:sp>
        <p:nvSpPr>
          <p:cNvPr id="3076" name="Rectangle 4"/>
          <p:cNvSpPr>
            <a:spLocks noGrp="1" noChangeArrowheads="1"/>
          </p:cNvSpPr>
          <p:nvPr>
            <p:ph type="title"/>
          </p:nvPr>
        </p:nvSpPr>
        <p:spPr bwMode="auto">
          <a:xfrm>
            <a:off x="181708" y="0"/>
            <a:ext cx="4934364" cy="585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80000" rIns="91440" bIns="45720" numCol="1" anchor="t" anchorCtr="0" compatLnSpc="1">
            <a:prstTxWarp prst="textNoShape">
              <a:avLst/>
            </a:prstTxWarp>
            <a:spAutoFit/>
          </a:bodyPr>
          <a:lstStyle/>
          <a:p>
            <a:pPr lvl="0"/>
            <a:r>
              <a:rPr lang="ja-JP" altLang="en-US" smtClean="0"/>
              <a:t>マスタ タイトルの書式設定</a:t>
            </a:r>
          </a:p>
        </p:txBody>
      </p:sp>
    </p:spTree>
    <p:extLst>
      <p:ext uri="{BB962C8B-B14F-4D97-AF65-F5344CB8AC3E}">
        <p14:creationId xmlns:p14="http://schemas.microsoft.com/office/powerpoint/2010/main" val="51228075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xStyles>
    <p:titleStyle>
      <a:lvl1pPr algn="l" rtl="0" eaLnBrk="0" fontAlgn="base" hangingPunct="0">
        <a:lnSpc>
          <a:spcPct val="70000"/>
        </a:lnSpc>
        <a:spcBef>
          <a:spcPct val="0"/>
        </a:spcBef>
        <a:spcAft>
          <a:spcPct val="0"/>
        </a:spcAft>
        <a:defRPr kumimoji="1" sz="3323">
          <a:solidFill>
            <a:schemeClr val="bg1"/>
          </a:solidFill>
          <a:latin typeface="+mj-lt"/>
          <a:ea typeface="+mj-ea"/>
          <a:cs typeface="+mj-cs"/>
        </a:defRPr>
      </a:lvl1pPr>
      <a:lvl2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2pPr>
      <a:lvl3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3pPr>
      <a:lvl4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4pPr>
      <a:lvl5pPr algn="l" rtl="0" eaLnBrk="0" fontAlgn="base" hangingPunct="0">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5pPr>
      <a:lvl6pPr marL="422041"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6pPr>
      <a:lvl7pPr marL="844083"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7pPr>
      <a:lvl8pPr marL="1266124"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8pPr>
      <a:lvl9pPr marL="1688165" algn="l" rtl="0" fontAlgn="base">
        <a:lnSpc>
          <a:spcPct val="70000"/>
        </a:lnSpc>
        <a:spcBef>
          <a:spcPct val="0"/>
        </a:spcBef>
        <a:spcAft>
          <a:spcPct val="0"/>
        </a:spcAft>
        <a:defRPr kumimoji="1" sz="3323">
          <a:solidFill>
            <a:schemeClr val="bg1"/>
          </a:solidFill>
          <a:latin typeface="HGP創英角ｺﾞｼｯｸUB" pitchFamily="50" charset="-128"/>
          <a:ea typeface="ＭＳ Ｐゴシック" pitchFamily="50" charset="-128"/>
        </a:defRPr>
      </a:lvl9pPr>
    </p:titleStyle>
    <p:bodyStyle>
      <a:lvl1pPr marL="316531" indent="-316531" algn="l" rtl="0" eaLnBrk="0" fontAlgn="base" hangingPunct="0">
        <a:spcBef>
          <a:spcPct val="20000"/>
        </a:spcBef>
        <a:spcAft>
          <a:spcPct val="0"/>
        </a:spcAft>
        <a:buChar char="•"/>
        <a:defRPr kumimoji="1" sz="2585">
          <a:solidFill>
            <a:schemeClr val="tx1"/>
          </a:solidFill>
          <a:latin typeface="+mn-lt"/>
          <a:ea typeface="+mn-ea"/>
          <a:cs typeface="+mn-cs"/>
        </a:defRPr>
      </a:lvl1pPr>
      <a:lvl2pPr marL="685817" indent="-263776" algn="l" rtl="0" eaLnBrk="0" fontAlgn="base" hangingPunct="0">
        <a:spcBef>
          <a:spcPct val="20000"/>
        </a:spcBef>
        <a:spcAft>
          <a:spcPct val="0"/>
        </a:spcAft>
        <a:buChar char="–"/>
        <a:defRPr kumimoji="1" sz="2215">
          <a:solidFill>
            <a:schemeClr val="tx1"/>
          </a:solidFill>
          <a:latin typeface="+mn-lt"/>
          <a:ea typeface="+mn-ea"/>
        </a:defRPr>
      </a:lvl2pPr>
      <a:lvl3pPr marL="1055103" indent="-211021" algn="l" rtl="0" eaLnBrk="0" fontAlgn="base" hangingPunct="0">
        <a:spcBef>
          <a:spcPct val="20000"/>
        </a:spcBef>
        <a:spcAft>
          <a:spcPct val="0"/>
        </a:spcAft>
        <a:buChar char="•"/>
        <a:defRPr kumimoji="1" sz="1846">
          <a:solidFill>
            <a:schemeClr val="tx1"/>
          </a:solidFill>
          <a:latin typeface="+mn-lt"/>
          <a:ea typeface="+mn-ea"/>
        </a:defRPr>
      </a:lvl3pPr>
      <a:lvl4pPr marL="1477145" indent="-211021" algn="l" rtl="0" eaLnBrk="0" fontAlgn="base" hangingPunct="0">
        <a:spcBef>
          <a:spcPct val="20000"/>
        </a:spcBef>
        <a:spcAft>
          <a:spcPct val="0"/>
        </a:spcAft>
        <a:buChar char="–"/>
        <a:defRPr kumimoji="1" sz="1477">
          <a:solidFill>
            <a:schemeClr val="tx1"/>
          </a:solidFill>
          <a:latin typeface="+mn-lt"/>
          <a:ea typeface="+mn-ea"/>
        </a:defRPr>
      </a:lvl4pPr>
      <a:lvl5pPr marL="1899186" indent="-211021" algn="l" rtl="0" eaLnBrk="0" fontAlgn="base" hangingPunct="0">
        <a:spcBef>
          <a:spcPct val="20000"/>
        </a:spcBef>
        <a:spcAft>
          <a:spcPct val="0"/>
        </a:spcAft>
        <a:buChar char="»"/>
        <a:defRPr kumimoji="1" sz="1108">
          <a:solidFill>
            <a:schemeClr val="tx1"/>
          </a:solidFill>
          <a:latin typeface="+mn-lt"/>
          <a:ea typeface="+mn-ea"/>
        </a:defRPr>
      </a:lvl5pPr>
      <a:lvl6pPr marL="2321227" indent="-211021" algn="l" rtl="0" fontAlgn="base">
        <a:spcBef>
          <a:spcPct val="20000"/>
        </a:spcBef>
        <a:spcAft>
          <a:spcPct val="0"/>
        </a:spcAft>
        <a:buChar char="»"/>
        <a:defRPr kumimoji="1" sz="1108">
          <a:solidFill>
            <a:schemeClr val="tx1"/>
          </a:solidFill>
          <a:latin typeface="+mn-lt"/>
          <a:ea typeface="+mn-ea"/>
        </a:defRPr>
      </a:lvl6pPr>
      <a:lvl7pPr marL="2743269" indent="-211021" algn="l" rtl="0" fontAlgn="base">
        <a:spcBef>
          <a:spcPct val="20000"/>
        </a:spcBef>
        <a:spcAft>
          <a:spcPct val="0"/>
        </a:spcAft>
        <a:buChar char="»"/>
        <a:defRPr kumimoji="1" sz="1108">
          <a:solidFill>
            <a:schemeClr val="tx1"/>
          </a:solidFill>
          <a:latin typeface="+mn-lt"/>
          <a:ea typeface="+mn-ea"/>
        </a:defRPr>
      </a:lvl7pPr>
      <a:lvl8pPr marL="3165310" indent="-211021" algn="l" rtl="0" fontAlgn="base">
        <a:spcBef>
          <a:spcPct val="20000"/>
        </a:spcBef>
        <a:spcAft>
          <a:spcPct val="0"/>
        </a:spcAft>
        <a:buChar char="»"/>
        <a:defRPr kumimoji="1" sz="1108">
          <a:solidFill>
            <a:schemeClr val="tx1"/>
          </a:solidFill>
          <a:latin typeface="+mn-lt"/>
          <a:ea typeface="+mn-ea"/>
        </a:defRPr>
      </a:lvl8pPr>
      <a:lvl9pPr marL="3587351" indent="-211021" algn="l" rtl="0" fontAlgn="base">
        <a:spcBef>
          <a:spcPct val="20000"/>
        </a:spcBef>
        <a:spcAft>
          <a:spcPct val="0"/>
        </a:spcAft>
        <a:buChar char="»"/>
        <a:defRPr kumimoji="1" sz="1108">
          <a:solidFill>
            <a:schemeClr val="tx1"/>
          </a:solidFill>
          <a:latin typeface="+mn-lt"/>
          <a:ea typeface="+mn-ea"/>
        </a:defRPr>
      </a:lvl9pPr>
    </p:bodyStyle>
    <p:otherStyle>
      <a:defPPr>
        <a:defRPr lang="ja-JP"/>
      </a:defPPr>
      <a:lvl1pPr marL="0" algn="l" defTabSz="844083" rtl="0" eaLnBrk="1" latinLnBrk="0" hangingPunct="1">
        <a:defRPr kumimoji="1" sz="1662" kern="1200">
          <a:solidFill>
            <a:schemeClr val="tx1"/>
          </a:solidFill>
          <a:latin typeface="+mn-lt"/>
          <a:ea typeface="+mn-ea"/>
          <a:cs typeface="+mn-cs"/>
        </a:defRPr>
      </a:lvl1pPr>
      <a:lvl2pPr marL="422041" algn="l" defTabSz="844083" rtl="0" eaLnBrk="1" latinLnBrk="0" hangingPunct="1">
        <a:defRPr kumimoji="1" sz="1662" kern="1200">
          <a:solidFill>
            <a:schemeClr val="tx1"/>
          </a:solidFill>
          <a:latin typeface="+mn-lt"/>
          <a:ea typeface="+mn-ea"/>
          <a:cs typeface="+mn-cs"/>
        </a:defRPr>
      </a:lvl2pPr>
      <a:lvl3pPr marL="844083" algn="l" defTabSz="844083" rtl="0" eaLnBrk="1" latinLnBrk="0" hangingPunct="1">
        <a:defRPr kumimoji="1" sz="1662" kern="1200">
          <a:solidFill>
            <a:schemeClr val="tx1"/>
          </a:solidFill>
          <a:latin typeface="+mn-lt"/>
          <a:ea typeface="+mn-ea"/>
          <a:cs typeface="+mn-cs"/>
        </a:defRPr>
      </a:lvl3pPr>
      <a:lvl4pPr marL="1266124" algn="l" defTabSz="844083" rtl="0" eaLnBrk="1" latinLnBrk="0" hangingPunct="1">
        <a:defRPr kumimoji="1" sz="1662" kern="1200">
          <a:solidFill>
            <a:schemeClr val="tx1"/>
          </a:solidFill>
          <a:latin typeface="+mn-lt"/>
          <a:ea typeface="+mn-ea"/>
          <a:cs typeface="+mn-cs"/>
        </a:defRPr>
      </a:lvl4pPr>
      <a:lvl5pPr marL="1688165" algn="l" defTabSz="844083" rtl="0" eaLnBrk="1" latinLnBrk="0" hangingPunct="1">
        <a:defRPr kumimoji="1" sz="1662" kern="1200">
          <a:solidFill>
            <a:schemeClr val="tx1"/>
          </a:solidFill>
          <a:latin typeface="+mn-lt"/>
          <a:ea typeface="+mn-ea"/>
          <a:cs typeface="+mn-cs"/>
        </a:defRPr>
      </a:lvl5pPr>
      <a:lvl6pPr marL="2110207" algn="l" defTabSz="844083" rtl="0" eaLnBrk="1" latinLnBrk="0" hangingPunct="1">
        <a:defRPr kumimoji="1" sz="1662" kern="1200">
          <a:solidFill>
            <a:schemeClr val="tx1"/>
          </a:solidFill>
          <a:latin typeface="+mn-lt"/>
          <a:ea typeface="+mn-ea"/>
          <a:cs typeface="+mn-cs"/>
        </a:defRPr>
      </a:lvl6pPr>
      <a:lvl7pPr marL="2532248" algn="l" defTabSz="844083" rtl="0" eaLnBrk="1" latinLnBrk="0" hangingPunct="1">
        <a:defRPr kumimoji="1" sz="1662" kern="1200">
          <a:solidFill>
            <a:schemeClr val="tx1"/>
          </a:solidFill>
          <a:latin typeface="+mn-lt"/>
          <a:ea typeface="+mn-ea"/>
          <a:cs typeface="+mn-cs"/>
        </a:defRPr>
      </a:lvl7pPr>
      <a:lvl8pPr marL="2954289" algn="l" defTabSz="844083" rtl="0" eaLnBrk="1" latinLnBrk="0" hangingPunct="1">
        <a:defRPr kumimoji="1" sz="1662" kern="1200">
          <a:solidFill>
            <a:schemeClr val="tx1"/>
          </a:solidFill>
          <a:latin typeface="+mn-lt"/>
          <a:ea typeface="+mn-ea"/>
          <a:cs typeface="+mn-cs"/>
        </a:defRPr>
      </a:lvl8pPr>
      <a:lvl9pPr marL="3376331" algn="l" defTabSz="844083" rtl="0" eaLnBrk="1" latinLnBrk="0" hangingPunct="1">
        <a:defRPr kumimoji="1" sz="1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4.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jpeg"/><Relationship Id="rId10" Type="http://schemas.openxmlformats.org/officeDocument/2006/relationships/image" Target="../media/image70.png"/><Relationship Id="rId4" Type="http://schemas.openxmlformats.org/officeDocument/2006/relationships/slide" Target="slide13.xml"/><Relationship Id="rId9" Type="http://schemas.openxmlformats.org/officeDocument/2006/relationships/image" Target="../media/image69.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jpeg"/><Relationship Id="rId17" Type="http://schemas.openxmlformats.org/officeDocument/2006/relationships/image" Target="../media/image24.png"/><Relationship Id="rId2" Type="http://schemas.openxmlformats.org/officeDocument/2006/relationships/image" Target="../media/image9.jpeg"/><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jpeg"/><Relationship Id="rId10" Type="http://schemas.openxmlformats.org/officeDocument/2006/relationships/image" Target="../media/image17.pn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jpe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1.wdp"/><Relationship Id="rId18" Type="http://schemas.openxmlformats.org/officeDocument/2006/relationships/image" Target="../media/image39.jpeg"/><Relationship Id="rId3" Type="http://schemas.openxmlformats.org/officeDocument/2006/relationships/image" Target="../media/image25.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8.png"/><Relationship Id="rId25" Type="http://schemas.openxmlformats.org/officeDocument/2006/relationships/image" Target="../media/image45.png"/><Relationship Id="rId2" Type="http://schemas.openxmlformats.org/officeDocument/2006/relationships/notesSlide" Target="../notesSlides/notesSlide1.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33.xml"/><Relationship Id="rId6" Type="http://schemas.openxmlformats.org/officeDocument/2006/relationships/image" Target="../media/image28.png"/><Relationship Id="rId11" Type="http://schemas.openxmlformats.org/officeDocument/2006/relationships/image" Target="../media/image33.jpeg"/><Relationship Id="rId24" Type="http://schemas.microsoft.com/office/2007/relationships/hdphoto" Target="../media/hdphoto2.wdp"/><Relationship Id="rId5" Type="http://schemas.openxmlformats.org/officeDocument/2006/relationships/image" Target="../media/image27.png"/><Relationship Id="rId15" Type="http://schemas.openxmlformats.org/officeDocument/2006/relationships/image" Target="../media/image36.jpeg"/><Relationship Id="rId23" Type="http://schemas.openxmlformats.org/officeDocument/2006/relationships/image" Target="../media/image44.png"/><Relationship Id="rId10" Type="http://schemas.openxmlformats.org/officeDocument/2006/relationships/image" Target="../media/image32.jpeg"/><Relationship Id="rId19"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5.png"/><Relationship Id="rId22"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emf"/><Relationship Id="rId4" Type="http://schemas.openxmlformats.org/officeDocument/2006/relationships/image" Target="../media/image52.png"/><Relationship Id="rId9"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48.jpg"/><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2.jp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60.jpg"/><Relationship Id="rId9"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8.jp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6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 y="2448000"/>
            <a:ext cx="6937829" cy="1781100"/>
          </a:xfrm>
        </p:spPr>
        <p:txBody>
          <a:bodyPr/>
          <a:lstStyle/>
          <a:p>
            <a:r>
              <a:rPr lang="ja-JP" altLang="en-US" strike="sngStrike" dirty="0" smtClean="0"/>
              <a:t>デンソーファシリティーズの</a:t>
            </a:r>
            <a:r>
              <a:rPr lang="ja-JP" altLang="en-US" strike="sngStrike" dirty="0"/>
              <a:t>　</a:t>
            </a:r>
            <a:r>
              <a:rPr lang="en-US" altLang="ja-JP" strike="sngStrike" dirty="0"/>
              <a:t/>
            </a:r>
            <a:br>
              <a:rPr lang="en-US" altLang="ja-JP" strike="sngStrike" dirty="0"/>
            </a:br>
            <a:r>
              <a:rPr lang="ja-JP" altLang="en-US" strike="sngStrike" dirty="0" smtClean="0"/>
              <a:t>施設シェアードサービスのご提案</a:t>
            </a:r>
            <a:endParaRPr kumimoji="1" lang="ja-JP" altLang="en-US" strike="sngStrike" dirty="0"/>
          </a:p>
        </p:txBody>
      </p:sp>
      <p:sp>
        <p:nvSpPr>
          <p:cNvPr id="3" name="テキスト プレースホルダー 2"/>
          <p:cNvSpPr>
            <a:spLocks noGrp="1"/>
          </p:cNvSpPr>
          <p:nvPr>
            <p:ph type="body" sz="quarter" idx="11"/>
          </p:nvPr>
        </p:nvSpPr>
        <p:spPr>
          <a:xfrm>
            <a:off x="370500" y="4655100"/>
            <a:ext cx="5306400" cy="1559159"/>
          </a:xfrm>
        </p:spPr>
        <p:txBody>
          <a:bodyPr/>
          <a:lstStyle/>
          <a:p>
            <a:r>
              <a:rPr kumimoji="1" lang="ja-JP" altLang="en-US" dirty="0"/>
              <a:t>施設ソリューション本部</a:t>
            </a:r>
            <a:endParaRPr lang="en-US" altLang="ja-JP" dirty="0"/>
          </a:p>
          <a:p>
            <a:r>
              <a:rPr lang="ja-JP" altLang="en-US" dirty="0"/>
              <a:t>　　　　　</a:t>
            </a:r>
            <a:r>
              <a:rPr lang="en-US" altLang="ja-JP" dirty="0" smtClean="0"/>
              <a:t>XXXXXXXXXXXXXXXX</a:t>
            </a:r>
            <a:r>
              <a:rPr lang="ja-JP" altLang="en-US" dirty="0" smtClean="0"/>
              <a:t>部</a:t>
            </a:r>
            <a:endParaRPr lang="en-US" altLang="ja-JP" dirty="0"/>
          </a:p>
          <a:p>
            <a:r>
              <a:rPr kumimoji="1" lang="ja-JP" altLang="en-US" dirty="0"/>
              <a:t>　　　　　　　　　　　　 </a:t>
            </a:r>
            <a:r>
              <a:rPr kumimoji="1" lang="en-US" altLang="ja-JP" dirty="0" smtClean="0"/>
              <a:t>XXXXXXXX</a:t>
            </a:r>
            <a:endParaRPr kumimoji="1" lang="ja-JP" altLang="en-US" dirty="0"/>
          </a:p>
        </p:txBody>
      </p:sp>
    </p:spTree>
    <p:extLst>
      <p:ext uri="{BB962C8B-B14F-4D97-AF65-F5344CB8AC3E}">
        <p14:creationId xmlns:p14="http://schemas.microsoft.com/office/powerpoint/2010/main" val="2570084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F554CA-2BEA-3E4B-997B-FC51848F792A}" type="slidenum">
              <a:rPr kumimoji="1" lang="ja-JP" altLang="en-US" sz="1600" b="0" i="0" u="none" strike="noStrike" kern="1200" cap="none" spc="0" normalizeH="0" baseline="0" noProof="0" smtClean="0">
                <a:ln>
                  <a:noFill/>
                </a:ln>
                <a:solidFill>
                  <a:srgbClr val="828282"/>
                </a:solidFill>
                <a:effectLst/>
                <a:uLnTx/>
                <a:uFillTx/>
                <a:latin typeface="Verdana" panose="020B0604030504040204" pitchFamily="34" charset="0"/>
                <a:ea typeface="Meiryo UI"/>
              </a:rPr>
              <a:pPr marL="0" marR="0" lvl="0" indent="0" algn="r" defTabSz="914400" rtl="0" eaLnBrk="1" fontAlgn="auto" latinLnBrk="0" hangingPunct="1">
                <a:lnSpc>
                  <a:spcPct val="100000"/>
                </a:lnSpc>
                <a:spcBef>
                  <a:spcPts val="0"/>
                </a:spcBef>
                <a:spcAft>
                  <a:spcPts val="0"/>
                </a:spcAft>
                <a:buClrTx/>
                <a:buSzTx/>
                <a:buFontTx/>
                <a:buNone/>
                <a:tabLst/>
                <a:defRPr/>
              </a:pPr>
              <a:t>9</a:t>
            </a:fld>
            <a:r>
              <a:rPr kumimoji="1" lang="en-US" altLang="ja-JP" sz="1600" b="0" i="0" u="none" strike="noStrike" kern="1200" cap="none" spc="0" normalizeH="0" baseline="0" noProof="0" smtClean="0">
                <a:ln>
                  <a:noFill/>
                </a:ln>
                <a:solidFill>
                  <a:srgbClr val="828282"/>
                </a:solidFill>
                <a:effectLst/>
                <a:uLnTx/>
                <a:uFillTx/>
                <a:latin typeface="Verdana" panose="020B0604030504040204" pitchFamily="34" charset="0"/>
                <a:ea typeface="Verdana" panose="020B0604030504040204" pitchFamily="34" charset="0"/>
              </a:rPr>
              <a:t> </a:t>
            </a:r>
            <a:endParaRPr kumimoji="1" lang="ja-JP" altLang="en-US" sz="1600" b="0" i="0" u="none" strike="noStrike" kern="1200" cap="none" spc="0" normalizeH="0" baseline="0" noProof="0" dirty="0">
              <a:ln>
                <a:noFill/>
              </a:ln>
              <a:solidFill>
                <a:srgbClr val="828282"/>
              </a:solidFill>
              <a:effectLst/>
              <a:uLnTx/>
              <a:uFillTx/>
              <a:latin typeface="Verdana" panose="020B0604030504040204" pitchFamily="34" charset="0"/>
              <a:ea typeface="Meiryo UI"/>
            </a:endParaRPr>
          </a:p>
        </p:txBody>
      </p:sp>
      <p:sp>
        <p:nvSpPr>
          <p:cNvPr id="5" name="正方形/長方形 4"/>
          <p:cNvSpPr/>
          <p:nvPr/>
        </p:nvSpPr>
        <p:spPr>
          <a:xfrm>
            <a:off x="229756" y="1751915"/>
            <a:ext cx="8757111"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6"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5651" cy="468000"/>
          </a:xfrm>
        </p:spPr>
        <p:txBody>
          <a:bodyPr rIns="0"/>
          <a:lstStyle/>
          <a:p>
            <a:r>
              <a:rPr lang="ja-JP" altLang="en-US" sz="2400" dirty="0" smtClean="0">
                <a:latin typeface="BIZ UDPゴシック" panose="020B0400000000000000" pitchFamily="50" charset="-128"/>
                <a:ea typeface="BIZ UDPゴシック" panose="020B0400000000000000" pitchFamily="50" charset="-128"/>
              </a:rPr>
              <a:t>８、</a:t>
            </a:r>
            <a:r>
              <a:rPr lang="en-US" altLang="ja-JP" sz="2400" dirty="0" smtClean="0">
                <a:latin typeface="BIZ UDPゴシック" panose="020B0400000000000000" pitchFamily="50" charset="-128"/>
                <a:ea typeface="BIZ UDPゴシック" panose="020B0400000000000000" pitchFamily="50" charset="-128"/>
              </a:rPr>
              <a:t>DNG</a:t>
            </a:r>
            <a:r>
              <a:rPr lang="ja-JP" altLang="en-US" sz="2400" dirty="0" smtClean="0">
                <a:latin typeface="BIZ UDPゴシック" panose="020B0400000000000000" pitchFamily="50" charset="-128"/>
                <a:ea typeface="BIZ UDPゴシック" panose="020B0400000000000000" pitchFamily="50" charset="-128"/>
              </a:rPr>
              <a:t> ＦａａＳ構築に向けた省エネを起点にした進め方</a:t>
            </a:r>
            <a:r>
              <a:rPr lang="en-US" altLang="ja-JP" sz="2400" dirty="0" smtClean="0">
                <a:latin typeface="BIZ UDPゴシック" panose="020B0400000000000000" pitchFamily="50" charset="-128"/>
                <a:ea typeface="BIZ UDPゴシック" panose="020B0400000000000000" pitchFamily="50" charset="-128"/>
              </a:rPr>
              <a:t>(</a:t>
            </a:r>
            <a:r>
              <a:rPr lang="ja-JP" altLang="en-US" sz="2400" dirty="0" smtClean="0">
                <a:latin typeface="BIZ UDPゴシック" panose="020B0400000000000000" pitchFamily="50" charset="-128"/>
                <a:ea typeface="BIZ UDPゴシック" panose="020B0400000000000000" pitchFamily="50" charset="-128"/>
              </a:rPr>
              <a:t>案</a:t>
            </a:r>
            <a:r>
              <a:rPr lang="en-US" altLang="ja-JP" sz="2400" dirty="0" smtClean="0">
                <a:latin typeface="BIZ UDPゴシック" panose="020B0400000000000000" pitchFamily="50" charset="-128"/>
                <a:ea typeface="BIZ UDPゴシック" panose="020B0400000000000000" pitchFamily="50" charset="-128"/>
              </a:rPr>
              <a:t>)</a:t>
            </a:r>
            <a:endParaRPr kumimoji="1" lang="ja-JP" altLang="en-US" sz="180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177162" y="1162431"/>
            <a:ext cx="18000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0"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システムイメージ</a:t>
            </a:r>
            <a:r>
              <a:rPr kumimoji="1" lang="en-US" altLang="ja-JP"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0"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 name="テキスト ボックス 10">
            <a:extLst>
              <a:ext uri="{FF2B5EF4-FFF2-40B4-BE49-F238E27FC236}">
                <a16:creationId xmlns:a16="http://schemas.microsoft.com/office/drawing/2014/main" id="{60C3DAB6-DD13-4CFC-9E32-E4E5F86AAD51}"/>
              </a:ext>
            </a:extLst>
          </p:cNvPr>
          <p:cNvSpPr txBox="1"/>
          <p:nvPr/>
        </p:nvSpPr>
        <p:spPr>
          <a:xfrm>
            <a:off x="229757" y="666550"/>
            <a:ext cx="89024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の安定安価なエネルギー供給を実現したく、目標を共有して目標達成活動を伴に推進</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2" name="正方形/長方形 11">
            <a:extLst>
              <a:ext uri="{FF2B5EF4-FFF2-40B4-BE49-F238E27FC236}">
                <a16:creationId xmlns:a16="http://schemas.microsoft.com/office/drawing/2014/main" id="{1E01AB6F-7058-4766-9D79-B9B05824E01F}"/>
              </a:ext>
            </a:extLst>
          </p:cNvPr>
          <p:cNvSpPr/>
          <p:nvPr/>
        </p:nvSpPr>
        <p:spPr>
          <a:xfrm>
            <a:off x="229757" y="987803"/>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正方形/長方形 12">
            <a:extLst>
              <a:ext uri="{FF2B5EF4-FFF2-40B4-BE49-F238E27FC236}">
                <a16:creationId xmlns:a16="http://schemas.microsoft.com/office/drawing/2014/main" id="{32809E8B-7D41-4F64-836B-A6D3A20CDF0C}"/>
              </a:ext>
            </a:extLst>
          </p:cNvPr>
          <p:cNvSpPr/>
          <p:nvPr/>
        </p:nvSpPr>
        <p:spPr>
          <a:xfrm>
            <a:off x="130626" y="1053815"/>
            <a:ext cx="8962244" cy="303536"/>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各社の省エネ目標達成の自律支援 ： </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CO2</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原単位 ▲</a:t>
            </a:r>
            <a:r>
              <a:rPr kumimoji="1" lang="en-US" altLang="ja-JP"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4</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 ＋＠ エネルギー費 ▲</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a:t>
            </a:r>
            <a:r>
              <a:rPr kumimoji="1" lang="en-US" altLang="ja-JP" sz="15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0</a:t>
            </a:r>
            <a:r>
              <a:rPr kumimoji="1" lang="en-US" altLang="ja-JP"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5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a:t>
            </a: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*対</a:t>
            </a:r>
            <a:r>
              <a:rPr kumimoji="1" lang="en-US" altLang="ja-JP"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19</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年度比</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テキスト ボックス 48"/>
          <p:cNvSpPr txBox="1"/>
          <p:nvPr/>
        </p:nvSpPr>
        <p:spPr>
          <a:xfrm>
            <a:off x="184664"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活動ロードマップ</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案</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6" name="テキスト ボックス 65">
            <a:extLst>
              <a:ext uri="{FF2B5EF4-FFF2-40B4-BE49-F238E27FC236}">
                <a16:creationId xmlns:a16="http://schemas.microsoft.com/office/drawing/2014/main" id="{60C3DAB6-DD13-4CFC-9E32-E4E5F86AAD51}"/>
              </a:ext>
            </a:extLst>
          </p:cNvPr>
          <p:cNvSpPr txBox="1"/>
          <p:nvPr/>
        </p:nvSpPr>
        <p:spPr>
          <a:xfrm>
            <a:off x="1077221" y="5468046"/>
            <a:ext cx="7909648" cy="2570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20</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　　　　　　　　　　　　　　　　　</a:t>
            </a:r>
            <a:r>
              <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21</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　　　　　　　　　　　　　　　　　　　</a:t>
            </a:r>
            <a:r>
              <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22</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　　　　　　　　　　　　　　　　　</a:t>
            </a:r>
            <a:r>
              <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a:t>
            </a:r>
            <a:endPar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67" name="直線コネクタ 66"/>
          <p:cNvCxnSpPr/>
          <p:nvPr/>
        </p:nvCxnSpPr>
        <p:spPr>
          <a:xfrm>
            <a:off x="235850" y="5459820"/>
            <a:ext cx="87512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43204" y="5732305"/>
            <a:ext cx="874393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60C3DAB6-DD13-4CFC-9E32-E4E5F86AAD51}"/>
              </a:ext>
            </a:extLst>
          </p:cNvPr>
          <p:cNvSpPr txBox="1"/>
          <p:nvPr/>
        </p:nvSpPr>
        <p:spPr>
          <a:xfrm>
            <a:off x="357678" y="5459820"/>
            <a:ext cx="45397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年度</a:t>
            </a:r>
            <a:endPar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72" name="直線コネクタ 71"/>
          <p:cNvCxnSpPr/>
          <p:nvPr/>
        </p:nvCxnSpPr>
        <p:spPr>
          <a:xfrm flipV="1">
            <a:off x="958877" y="1750784"/>
            <a:ext cx="0" cy="43379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V="1">
            <a:off x="2904592"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5025492"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60C3DAB6-DD13-4CFC-9E32-E4E5F86AAD51}"/>
              </a:ext>
            </a:extLst>
          </p:cNvPr>
          <p:cNvSpPr txBox="1"/>
          <p:nvPr/>
        </p:nvSpPr>
        <p:spPr>
          <a:xfrm>
            <a:off x="1373323" y="5770891"/>
            <a:ext cx="77723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神星 試行導入　　　　　 </a:t>
            </a:r>
            <a:r>
              <a:rPr lang="en-US" altLang="ja-JP" sz="1200" b="1" dirty="0" err="1" smtClean="0">
                <a:solidFill>
                  <a:srgbClr val="000000"/>
                </a:solidFill>
                <a:latin typeface="BIZ UDPゴシック" panose="020B0400000000000000" pitchFamily="50" charset="-128"/>
                <a:ea typeface="BIZ UDPゴシック" panose="020B0400000000000000" pitchFamily="50" charset="-128"/>
              </a:rPr>
              <a:t>FaaS</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ｸﾗｳﾄﾞ立上げ・</a:t>
            </a:r>
            <a:r>
              <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11</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社展開　　 </a:t>
            </a:r>
            <a:r>
              <a:rPr kumimoji="1" lang="ja-JP" altLang="en-US" sz="12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en-US" altLang="ja-JP" sz="12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11</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社展開　</a:t>
            </a:r>
            <a:r>
              <a:rPr kumimoji="1" lang="ja-JP" altLang="en-US" sz="1200" b="1" i="0" u="none" strike="noStrike" kern="1200" cap="none" spc="0" normalizeH="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a:t>
            </a: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飛翔会展開       </a:t>
            </a:r>
            <a:endPar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53" name="直線コネクタ 52"/>
          <p:cNvCxnSpPr/>
          <p:nvPr/>
        </p:nvCxnSpPr>
        <p:spPr>
          <a:xfrm flipV="1">
            <a:off x="7011474"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235583" y="2635205"/>
            <a:ext cx="87512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235583" y="4380578"/>
            <a:ext cx="87512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60C3DAB6-DD13-4CFC-9E32-E4E5F86AAD51}"/>
              </a:ext>
            </a:extLst>
          </p:cNvPr>
          <p:cNvSpPr txBox="1"/>
          <p:nvPr/>
        </p:nvSpPr>
        <p:spPr>
          <a:xfrm>
            <a:off x="252813" y="1895816"/>
            <a:ext cx="376341" cy="598670"/>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18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製</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3" name="テキスト ボックス 62">
            <a:extLst>
              <a:ext uri="{FF2B5EF4-FFF2-40B4-BE49-F238E27FC236}">
                <a16:creationId xmlns:a16="http://schemas.microsoft.com/office/drawing/2014/main" id="{60C3DAB6-DD13-4CFC-9E32-E4E5F86AAD51}"/>
              </a:ext>
            </a:extLst>
          </p:cNvPr>
          <p:cNvSpPr txBox="1"/>
          <p:nvPr/>
        </p:nvSpPr>
        <p:spPr>
          <a:xfrm>
            <a:off x="211757" y="2893720"/>
            <a:ext cx="445465" cy="1257558"/>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b="1" dirty="0" smtClean="0">
                <a:solidFill>
                  <a:srgbClr val="000000"/>
                </a:solidFill>
                <a:latin typeface="BIZ UDPゴシック" panose="020B0400000000000000" pitchFamily="50" charset="-128"/>
                <a:ea typeface="BIZ UDPゴシック" panose="020B0400000000000000" pitchFamily="50" charset="-128"/>
              </a:rPr>
              <a:t>環境</a:t>
            </a:r>
            <a:endParaRPr lang="en-US" altLang="ja-JP" sz="11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マネ</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社</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000" b="1" dirty="0" smtClean="0">
                <a:solidFill>
                  <a:srgbClr val="000000"/>
                </a:solidFill>
                <a:latin typeface="BIZ UDPゴシック" panose="020B0400000000000000" pitchFamily="50" charset="-128"/>
                <a:ea typeface="BIZ UDPゴシック" panose="020B0400000000000000" pitchFamily="50" charset="-128"/>
              </a:rPr>
              <a:t>FM</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1000" b="1" dirty="0" smtClean="0">
                <a:solidFill>
                  <a:srgbClr val="000000"/>
                </a:solidFill>
                <a:latin typeface="BIZ UDPゴシック" panose="020B0400000000000000" pitchFamily="50" charset="-128"/>
                <a:ea typeface="BIZ UDPゴシック" panose="020B0400000000000000" pitchFamily="50" charset="-128"/>
              </a:rPr>
              <a:t>22</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社）</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65" name="テキスト ボックス 64">
            <a:extLst>
              <a:ext uri="{FF2B5EF4-FFF2-40B4-BE49-F238E27FC236}">
                <a16:creationId xmlns:a16="http://schemas.microsoft.com/office/drawing/2014/main" id="{60C3DAB6-DD13-4CFC-9E32-E4E5F86AAD51}"/>
              </a:ext>
            </a:extLst>
          </p:cNvPr>
          <p:cNvSpPr txBox="1"/>
          <p:nvPr/>
        </p:nvSpPr>
        <p:spPr>
          <a:xfrm>
            <a:off x="220362" y="5733355"/>
            <a:ext cx="817852" cy="3949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FaaS</a:t>
            </a: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展開</a:t>
            </a:r>
            <a:endParaRPr kumimoji="1" lang="en-US" altLang="ja-JP"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11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フェーズ</a:t>
            </a:r>
            <a:endParaRPr kumimoji="1" lang="ja-JP" altLang="en-US" sz="105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cxnSp>
        <p:nvCxnSpPr>
          <p:cNvPr id="54" name="直線コネクタ 53"/>
          <p:cNvCxnSpPr/>
          <p:nvPr/>
        </p:nvCxnSpPr>
        <p:spPr>
          <a:xfrm>
            <a:off x="629288" y="2091695"/>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629288" y="2381183"/>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629286" y="3223731"/>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a:off x="629287" y="3883275"/>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a:off x="629287" y="4759628"/>
            <a:ext cx="8357581"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線コネクタ 74"/>
          <p:cNvCxnSpPr/>
          <p:nvPr/>
        </p:nvCxnSpPr>
        <p:spPr>
          <a:xfrm>
            <a:off x="629288" y="5128654"/>
            <a:ext cx="8357580" cy="0"/>
          </a:xfrm>
          <a:prstGeom prst="line">
            <a:avLst/>
          </a:prstGeom>
          <a:ln w="31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60C3DAB6-DD13-4CFC-9E32-E4E5F86AAD51}"/>
              </a:ext>
            </a:extLst>
          </p:cNvPr>
          <p:cNvSpPr txBox="1"/>
          <p:nvPr/>
        </p:nvSpPr>
        <p:spPr>
          <a:xfrm>
            <a:off x="4808076" y="1451489"/>
            <a:ext cx="4278836" cy="277391"/>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凡例</a:t>
            </a:r>
            <a:r>
              <a:rPr kumimoji="1" lang="en-US" altLang="ja-JP"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1" lang="ja-JP" altLang="en-US" sz="10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見：</a:t>
            </a:r>
            <a:r>
              <a:rPr kumimoji="1" lang="en-US" altLang="ja-JP"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EMS</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導入・レポート</a:t>
            </a:r>
            <a:r>
              <a:rPr kumimoji="1" lang="ja-JP" altLang="en-US" sz="10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　</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　診：新</a:t>
            </a:r>
            <a:r>
              <a:rPr kumimoji="1" lang="en-US" altLang="ja-JP"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PEF</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診断・</a:t>
            </a:r>
            <a:r>
              <a:rPr lang="ja-JP" altLang="en-US" sz="1000" b="1" dirty="0">
                <a:solidFill>
                  <a:srgbClr val="000000"/>
                </a:solidFill>
                <a:latin typeface="BIZ UDPゴシック" panose="020B0400000000000000" pitchFamily="50" charset="-128"/>
                <a:ea typeface="BIZ UDPゴシック" panose="020B0400000000000000" pitchFamily="50" charset="-128"/>
              </a:rPr>
              <a:t>現場</a:t>
            </a:r>
            <a:r>
              <a:rPr kumimoji="1" lang="ja-JP" altLang="en-US"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診断　　改：改善工事</a:t>
            </a:r>
            <a:endParaRPr kumimoji="1" lang="en-US" altLang="ja-JP"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77" name="直線コネクタ 76"/>
          <p:cNvCxnSpPr/>
          <p:nvPr/>
        </p:nvCxnSpPr>
        <p:spPr>
          <a:xfrm flipV="1">
            <a:off x="629288" y="1750784"/>
            <a:ext cx="0" cy="371726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60C3DAB6-DD13-4CFC-9E32-E4E5F86AAD51}"/>
              </a:ext>
            </a:extLst>
          </p:cNvPr>
          <p:cNvSpPr txBox="1"/>
          <p:nvPr/>
        </p:nvSpPr>
        <p:spPr>
          <a:xfrm>
            <a:off x="252813" y="4664315"/>
            <a:ext cx="376341" cy="598670"/>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飛翔</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会</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6</a:t>
            </a:r>
            <a:r>
              <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社</a:t>
            </a:r>
            <a:endParaRPr kumimoji="1" lang="en-US" altLang="ja-JP" sz="11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9" name="テキスト ボックス 78">
            <a:extLst>
              <a:ext uri="{FF2B5EF4-FFF2-40B4-BE49-F238E27FC236}">
                <a16:creationId xmlns:a16="http://schemas.microsoft.com/office/drawing/2014/main" id="{60C3DAB6-DD13-4CFC-9E32-E4E5F86AAD51}"/>
              </a:ext>
            </a:extLst>
          </p:cNvPr>
          <p:cNvSpPr txBox="1"/>
          <p:nvPr/>
        </p:nvSpPr>
        <p:spPr>
          <a:xfrm>
            <a:off x="621978" y="1746283"/>
            <a:ext cx="347818" cy="894824"/>
          </a:xfrm>
          <a:prstGeom prst="rect">
            <a:avLst/>
          </a:prstGeom>
          <a:noFill/>
        </p:spPr>
        <p:txBody>
          <a:bodyPr wrap="square" lIns="0" rIns="0" rtlCol="0">
            <a:no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22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診</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22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a:t>
            </a:r>
            <a:endParaRPr kumimoji="1" lang="en-US" altLang="ja-JP"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0" name="テキスト ボックス 79">
            <a:extLst>
              <a:ext uri="{FF2B5EF4-FFF2-40B4-BE49-F238E27FC236}">
                <a16:creationId xmlns:a16="http://schemas.microsoft.com/office/drawing/2014/main" id="{60C3DAB6-DD13-4CFC-9E32-E4E5F86AAD51}"/>
              </a:ext>
            </a:extLst>
          </p:cNvPr>
          <p:cNvSpPr txBox="1"/>
          <p:nvPr/>
        </p:nvSpPr>
        <p:spPr>
          <a:xfrm>
            <a:off x="621978" y="2518966"/>
            <a:ext cx="347818" cy="1891434"/>
          </a:xfrm>
          <a:prstGeom prst="rect">
            <a:avLst/>
          </a:prstGeom>
          <a:noFill/>
        </p:spPr>
        <p:txBody>
          <a:bodyPr wrap="square" lIns="0" rIns="0" rtlCol="0">
            <a:noAutofit/>
          </a:bodyPr>
          <a:lstStyle/>
          <a:p>
            <a:pPr marL="0" marR="0" lvl="0" indent="0" algn="ctr" defTabSz="914400" rtl="0" eaLnBrk="1" fontAlgn="auto" latinLnBrk="0" hangingPunct="1">
              <a:lnSpc>
                <a:spcPts val="42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54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診</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42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a:t>
            </a:r>
            <a:endParaRPr kumimoji="1" lang="en-US" altLang="ja-JP"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5" name="テキスト ボックス 84">
            <a:extLst>
              <a:ext uri="{FF2B5EF4-FFF2-40B4-BE49-F238E27FC236}">
                <a16:creationId xmlns:a16="http://schemas.microsoft.com/office/drawing/2014/main" id="{60C3DAB6-DD13-4CFC-9E32-E4E5F86AAD51}"/>
              </a:ext>
            </a:extLst>
          </p:cNvPr>
          <p:cNvSpPr txBox="1"/>
          <p:nvPr/>
        </p:nvSpPr>
        <p:spPr>
          <a:xfrm>
            <a:off x="636279" y="4399413"/>
            <a:ext cx="347818" cy="1074433"/>
          </a:xfrm>
          <a:prstGeom prst="rect">
            <a:avLst/>
          </a:prstGeom>
          <a:noFill/>
        </p:spPr>
        <p:txBody>
          <a:bodyPr wrap="square" lIns="0" rIns="0" rtlCol="0">
            <a:no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見</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28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診</a:t>
            </a:r>
            <a:endParaRPr kumimoji="1" lang="en-US" altLang="ja-JP"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ctr" defTabSz="914400" rtl="0" eaLnBrk="1" fontAlgn="auto" latinLnBrk="0" hangingPunct="1">
              <a:lnSpc>
                <a:spcPts val="3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改</a:t>
            </a:r>
            <a:endParaRPr kumimoji="1" lang="en-US" altLang="ja-JP"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89" name="テキスト ボックス 88">
            <a:extLst>
              <a:ext uri="{FF2B5EF4-FFF2-40B4-BE49-F238E27FC236}">
                <a16:creationId xmlns:a16="http://schemas.microsoft.com/office/drawing/2014/main" id="{60C3DAB6-DD13-4CFC-9E32-E4E5F86AAD51}"/>
              </a:ext>
            </a:extLst>
          </p:cNvPr>
          <p:cNvSpPr txBox="1"/>
          <p:nvPr/>
        </p:nvSpPr>
        <p:spPr>
          <a:xfrm>
            <a:off x="1030160" y="1938797"/>
            <a:ext cx="7956707" cy="116427"/>
          </a:xfrm>
          <a:prstGeom prst="homePlate">
            <a:avLst/>
          </a:prstGeom>
          <a:solidFill>
            <a:schemeClr val="bg1"/>
          </a:solidFill>
          <a:ln>
            <a:solidFill>
              <a:schemeClr val="tx1">
                <a:lumMod val="50000"/>
                <a:lumOff val="50000"/>
              </a:schemeClr>
            </a:solidFill>
          </a:ln>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latin typeface="BIZ UDPゴシック" panose="020B0400000000000000" pitchFamily="50" charset="-128"/>
                <a:ea typeface="BIZ UDPゴシック" panose="020B0400000000000000" pitchFamily="50" charset="-128"/>
              </a:rPr>
              <a:t>既存</a:t>
            </a:r>
            <a:r>
              <a:rPr lang="en-US" altLang="ja-JP" sz="800" b="1" dirty="0" smtClean="0">
                <a:latin typeface="BIZ UDPゴシック" panose="020B0400000000000000" pitchFamily="50" charset="-128"/>
                <a:ea typeface="BIZ UDPゴシック" panose="020B0400000000000000" pitchFamily="50" charset="-128"/>
              </a:rPr>
              <a:t>EMS </a:t>
            </a:r>
            <a:r>
              <a:rPr lang="ja-JP" altLang="en-US" sz="800" b="1" dirty="0" smtClean="0">
                <a:latin typeface="BIZ UDPゴシック" panose="020B0400000000000000" pitchFamily="50" charset="-128"/>
                <a:ea typeface="BIZ UDPゴシック" panose="020B0400000000000000" pitchFamily="50" charset="-128"/>
              </a:rPr>
              <a:t>継続拡充提案</a:t>
            </a:r>
            <a:r>
              <a:rPr kumimoji="1" lang="ja-JP" altLang="en-US"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rPr>
              <a:t>）ライン原単位・空調・照明の取込み　　　＊</a:t>
            </a:r>
            <a:r>
              <a:rPr kumimoji="1" lang="en-US" altLang="ja-JP"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rPr>
              <a:t>EMS</a:t>
            </a:r>
            <a:r>
              <a:rPr kumimoji="1" lang="ja-JP" altLang="en-US"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rPr>
              <a:t>更新は全社一括クラウド化で</a:t>
            </a:r>
            <a:r>
              <a:rPr kumimoji="1" lang="en-US" altLang="ja-JP"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rPr>
              <a:t>CD</a:t>
            </a:r>
            <a:r>
              <a:rPr kumimoji="1" lang="ja-JP" altLang="en-US"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rPr>
              <a:t>▲</a:t>
            </a:r>
            <a:r>
              <a:rPr lang="en-US" altLang="ja-JP" sz="800" b="1" dirty="0">
                <a:latin typeface="BIZ UDPゴシック" panose="020B0400000000000000" pitchFamily="50" charset="-128"/>
                <a:ea typeface="BIZ UDPゴシック" panose="020B0400000000000000" pitchFamily="50" charset="-128"/>
              </a:rPr>
              <a:t>30</a:t>
            </a:r>
            <a:r>
              <a:rPr kumimoji="1" lang="en-US" altLang="ja-JP"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rPr>
              <a:t>%</a:t>
            </a:r>
            <a:endParaRPr kumimoji="1" lang="ja-JP" altLang="en-US" sz="8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44" name="テキスト ボックス 43">
            <a:extLst>
              <a:ext uri="{FF2B5EF4-FFF2-40B4-BE49-F238E27FC236}">
                <a16:creationId xmlns:a16="http://schemas.microsoft.com/office/drawing/2014/main" id="{60C3DAB6-DD13-4CFC-9E32-E4E5F86AAD51}"/>
              </a:ext>
            </a:extLst>
          </p:cNvPr>
          <p:cNvSpPr txBox="1"/>
          <p:nvPr/>
        </p:nvSpPr>
        <p:spPr>
          <a:xfrm>
            <a:off x="2904591" y="1739356"/>
            <a:ext cx="2126834" cy="134535"/>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b="1" dirty="0" smtClean="0">
                <a:solidFill>
                  <a:srgbClr val="000000"/>
                </a:solidFill>
                <a:latin typeface="BIZ UDPゴシック" panose="020B0400000000000000" pitchFamily="50" charset="-128"/>
                <a:ea typeface="BIZ UDPゴシック" panose="020B0400000000000000" pitchFamily="50" charset="-128"/>
              </a:rPr>
              <a:t>善明新棟・ｾﾝｾﾐ製・広瀬</a:t>
            </a:r>
            <a:r>
              <a:rPr lang="en-US" altLang="ja-JP" sz="1000" b="1" dirty="0" smtClean="0">
                <a:solidFill>
                  <a:srgbClr val="000000"/>
                </a:solidFill>
                <a:latin typeface="BIZ UDPゴシック" panose="020B0400000000000000" pitchFamily="50" charset="-128"/>
                <a:ea typeface="BIZ UDPゴシック" panose="020B0400000000000000" pitchFamily="50" charset="-128"/>
              </a:rPr>
              <a:t>EMS</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 導入</a:t>
            </a:r>
            <a:endParaRPr kumimoji="1" lang="en-US" altLang="ja-JP"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5" name="テキスト ボックス 44">
            <a:extLst>
              <a:ext uri="{FF2B5EF4-FFF2-40B4-BE49-F238E27FC236}">
                <a16:creationId xmlns:a16="http://schemas.microsoft.com/office/drawing/2014/main" id="{60C3DAB6-DD13-4CFC-9E32-E4E5F86AAD51}"/>
              </a:ext>
            </a:extLst>
          </p:cNvPr>
          <p:cNvSpPr txBox="1"/>
          <p:nvPr/>
        </p:nvSpPr>
        <p:spPr>
          <a:xfrm>
            <a:off x="972386" y="1739523"/>
            <a:ext cx="1932205" cy="14160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000" b="1" dirty="0" smtClean="0">
                <a:solidFill>
                  <a:srgbClr val="000000"/>
                </a:solidFill>
                <a:latin typeface="BIZ UDPゴシック" panose="020B0400000000000000" pitchFamily="50" charset="-128"/>
                <a:ea typeface="BIZ UDPゴシック" panose="020B0400000000000000" pitchFamily="50" charset="-128"/>
              </a:rPr>
              <a:t>安城新棟</a:t>
            </a:r>
            <a:r>
              <a:rPr lang="en-US" altLang="ja-JP" sz="1000" b="1" dirty="0" smtClean="0">
                <a:solidFill>
                  <a:srgbClr val="000000"/>
                </a:solidFill>
                <a:latin typeface="BIZ UDPゴシック" panose="020B0400000000000000" pitchFamily="50" charset="-128"/>
                <a:ea typeface="BIZ UDPゴシック" panose="020B0400000000000000" pitchFamily="50" charset="-128"/>
              </a:rPr>
              <a:t>EMS</a:t>
            </a:r>
            <a:r>
              <a:rPr lang="ja-JP" altLang="en-US" sz="1000" b="1" dirty="0">
                <a:solidFill>
                  <a:srgbClr val="000000"/>
                </a:solidFill>
                <a:latin typeface="BIZ UDPゴシック" panose="020B0400000000000000" pitchFamily="50" charset="-128"/>
                <a:ea typeface="BIZ UDPゴシック" panose="020B0400000000000000" pitchFamily="50" charset="-128"/>
              </a:rPr>
              <a:t>導入</a:t>
            </a:r>
            <a:endParaRPr kumimoji="1" lang="en-US" altLang="ja-JP" sz="10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8" name="テキスト ボックス 47">
            <a:extLst>
              <a:ext uri="{FF2B5EF4-FFF2-40B4-BE49-F238E27FC236}">
                <a16:creationId xmlns:a16="http://schemas.microsoft.com/office/drawing/2014/main" id="{60C3DAB6-DD13-4CFC-9E32-E4E5F86AAD51}"/>
              </a:ext>
            </a:extLst>
          </p:cNvPr>
          <p:cNvSpPr txBox="1"/>
          <p:nvPr/>
        </p:nvSpPr>
        <p:spPr>
          <a:xfrm>
            <a:off x="962827" y="2079537"/>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施</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)TMU</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・点火・ｴﾚｸﾄﾛ</a:t>
            </a:r>
            <a:r>
              <a:rPr lang="ja-JP" altLang="en-US" sz="800" b="1" noProof="0" dirty="0">
                <a:solidFill>
                  <a:srgbClr val="000000"/>
                </a:solidFill>
                <a:latin typeface="BIZ UDPゴシック" panose="020B0400000000000000" pitchFamily="50" charset="-128"/>
                <a:ea typeface="BIZ UDPゴシック" panose="020B0400000000000000" pitchFamily="50" charset="-128"/>
              </a:rPr>
              <a:t>⇔</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FS)</a:t>
            </a:r>
            <a:r>
              <a:rPr lang="ja-JP" altLang="en-US" sz="800" b="1" dirty="0" smtClean="0">
                <a:solidFill>
                  <a:srgbClr val="000000"/>
                </a:solidFill>
                <a:latin typeface="BIZ UDPゴシック" panose="020B0400000000000000" pitchFamily="50" charset="-128"/>
                <a:ea typeface="BIZ UDPゴシック" panose="020B0400000000000000" pitchFamily="50" charset="-128"/>
              </a:rPr>
              <a:t>ｴﾚ機・ｶﾞｿﾘﾝ</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9" name="テキスト ボックス 58">
            <a:extLst>
              <a:ext uri="{FF2B5EF4-FFF2-40B4-BE49-F238E27FC236}">
                <a16:creationId xmlns:a16="http://schemas.microsoft.com/office/drawing/2014/main" id="{60C3DAB6-DD13-4CFC-9E32-E4E5F86AAD51}"/>
              </a:ext>
            </a:extLst>
          </p:cNvPr>
          <p:cNvSpPr txBox="1"/>
          <p:nvPr/>
        </p:nvSpPr>
        <p:spPr>
          <a:xfrm>
            <a:off x="1030161" y="2277271"/>
            <a:ext cx="1768814" cy="180179"/>
          </a:xfrm>
          <a:prstGeom prst="homePlate">
            <a:avLst/>
          </a:prstGeom>
          <a:solidFill>
            <a:schemeClr val="bg1"/>
          </a:solidFill>
          <a:ln>
            <a:solidFill>
              <a:schemeClr val="tx1">
                <a:lumMod val="50000"/>
                <a:lumOff val="50000"/>
              </a:schemeClr>
            </a:solidFill>
          </a:ln>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latin typeface="BIZ UDPゴシック" panose="020B0400000000000000" pitchFamily="50" charset="-128"/>
                <a:ea typeface="BIZ UDPゴシック" panose="020B0400000000000000" pitchFamily="50" charset="-128"/>
              </a:rPr>
              <a:t>全</a:t>
            </a:r>
            <a:r>
              <a:rPr lang="en-US" altLang="ja-JP" sz="800" b="1" noProof="0" dirty="0" smtClean="0">
                <a:latin typeface="BIZ UDPゴシック" panose="020B0400000000000000" pitchFamily="50" charset="-128"/>
                <a:ea typeface="BIZ UDPゴシック" panose="020B0400000000000000" pitchFamily="50" charset="-128"/>
              </a:rPr>
              <a:t>18</a:t>
            </a:r>
            <a:r>
              <a:rPr lang="ja-JP" altLang="en-US" sz="800" b="1" noProof="0" dirty="0" smtClean="0">
                <a:latin typeface="BIZ UDPゴシック" panose="020B0400000000000000" pitchFamily="50" charset="-128"/>
                <a:ea typeface="BIZ UDPゴシック" panose="020B0400000000000000" pitchFamily="50" charset="-128"/>
              </a:rPr>
              <a:t>製造部に</a:t>
            </a:r>
            <a:r>
              <a:rPr lang="ja-JP" altLang="en-US" sz="800" b="1" dirty="0" smtClean="0">
                <a:latin typeface="BIZ UDPゴシック" panose="020B0400000000000000" pitchFamily="50" charset="-128"/>
                <a:ea typeface="BIZ UDPゴシック" panose="020B0400000000000000" pitchFamily="50" charset="-128"/>
              </a:rPr>
              <a:t>翌</a:t>
            </a:r>
            <a:r>
              <a:rPr lang="ja-JP" altLang="en-US" sz="800" b="1" noProof="0" dirty="0" smtClean="0">
                <a:latin typeface="BIZ UDPゴシック" panose="020B0400000000000000" pitchFamily="50" charset="-128"/>
                <a:ea typeface="BIZ UDPゴシック" panose="020B0400000000000000" pitchFamily="50" charset="-128"/>
              </a:rPr>
              <a:t>年度に向けた提案</a:t>
            </a:r>
            <a:endParaRPr kumimoji="1" lang="en-US" altLang="ja-JP"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endParaRPr>
          </a:p>
        </p:txBody>
      </p:sp>
      <p:sp>
        <p:nvSpPr>
          <p:cNvPr id="64" name="テキスト ボックス 63">
            <a:extLst>
              <a:ext uri="{FF2B5EF4-FFF2-40B4-BE49-F238E27FC236}">
                <a16:creationId xmlns:a16="http://schemas.microsoft.com/office/drawing/2014/main" id="{60C3DAB6-DD13-4CFC-9E32-E4E5F86AAD51}"/>
              </a:ext>
            </a:extLst>
          </p:cNvPr>
          <p:cNvSpPr txBox="1"/>
          <p:nvPr/>
        </p:nvSpPr>
        <p:spPr>
          <a:xfrm>
            <a:off x="977710" y="3267813"/>
            <a:ext cx="1912000" cy="331390"/>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１</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1</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社を新</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PEF</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で診断</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latin typeface="BIZ UDPゴシック" panose="020B0400000000000000" pitchFamily="50" charset="-128"/>
                <a:ea typeface="BIZ UDPゴシック" panose="020B0400000000000000" pitchFamily="50" charset="-128"/>
              </a:rPr>
              <a:t>⇒</a:t>
            </a:r>
            <a:r>
              <a:rPr lang="en-US" altLang="ja-JP" sz="800" b="1" dirty="0" smtClean="0">
                <a:solidFill>
                  <a:srgbClr val="DC0032"/>
                </a:solidFill>
                <a:latin typeface="BIZ UDPゴシック" panose="020B0400000000000000" pitchFamily="50" charset="-128"/>
                <a:ea typeface="BIZ UDPゴシック" panose="020B0400000000000000" pitchFamily="50" charset="-128"/>
              </a:rPr>
              <a:t>9</a:t>
            </a:r>
            <a:r>
              <a:rPr lang="ja-JP" altLang="en-US" sz="800" b="1" dirty="0" smtClean="0">
                <a:solidFill>
                  <a:srgbClr val="DC0032"/>
                </a:solidFill>
                <a:latin typeface="BIZ UDPゴシック" panose="020B0400000000000000" pitchFamily="50" charset="-128"/>
                <a:ea typeface="BIZ UDPゴシック" panose="020B0400000000000000" pitchFamily="50" charset="-128"/>
              </a:rPr>
              <a:t>社に</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EMS</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提案・運用改善効果説明</a:t>
            </a:r>
            <a:endParaRPr kumimoji="1" lang="en-US" altLang="ja-JP" sz="8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0" name="テキスト ボックス 89">
            <a:extLst>
              <a:ext uri="{FF2B5EF4-FFF2-40B4-BE49-F238E27FC236}">
                <a16:creationId xmlns:a16="http://schemas.microsoft.com/office/drawing/2014/main" id="{60C3DAB6-DD13-4CFC-9E32-E4E5F86AAD51}"/>
              </a:ext>
            </a:extLst>
          </p:cNvPr>
          <p:cNvSpPr txBox="1"/>
          <p:nvPr/>
        </p:nvSpPr>
        <p:spPr>
          <a:xfrm>
            <a:off x="970046" y="2677489"/>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latin typeface="BIZ UDPゴシック" panose="020B0400000000000000" pitchFamily="50" charset="-128"/>
                <a:ea typeface="BIZ UDPゴシック" panose="020B0400000000000000" pitchFamily="50" charset="-128"/>
              </a:rPr>
              <a:t>FaaS</a:t>
            </a:r>
            <a:r>
              <a:rPr lang="ja-JP" altLang="en-US" sz="800" b="1" dirty="0" smtClean="0">
                <a:latin typeface="BIZ UDPゴシック" panose="020B0400000000000000" pitchFamily="50" charset="-128"/>
                <a:ea typeface="BIZ UDPゴシック" panose="020B0400000000000000" pitchFamily="50" charset="-128"/>
              </a:rPr>
              <a:t>試行</a:t>
            </a:r>
            <a:r>
              <a:rPr lang="en-US" altLang="ja-JP" sz="800" b="1" dirty="0" smtClean="0">
                <a:latin typeface="BIZ UDPゴシック" panose="020B0400000000000000" pitchFamily="50" charset="-128"/>
                <a:ea typeface="BIZ UDPゴシック" panose="020B0400000000000000" pitchFamily="50" charset="-128"/>
              </a:rPr>
              <a:t>)</a:t>
            </a:r>
            <a:r>
              <a:rPr lang="ja-JP" altLang="en-US" sz="800" b="1" noProof="0" dirty="0" smtClean="0">
                <a:latin typeface="BIZ UDPゴシック" panose="020B0400000000000000" pitchFamily="50" charset="-128"/>
                <a:ea typeface="BIZ UDPゴシック" panose="020B0400000000000000" pitchFamily="50" charset="-128"/>
              </a:rPr>
              <a:t>神星　　</a:t>
            </a:r>
            <a:r>
              <a:rPr lang="ja-JP" altLang="en-US" sz="800" b="1" dirty="0" smtClean="0">
                <a:latin typeface="BIZ UDPゴシック" panose="020B0400000000000000" pitchFamily="50" charset="-128"/>
                <a:ea typeface="BIZ UDPゴシック" panose="020B0400000000000000" pitchFamily="50" charset="-128"/>
              </a:rPr>
              <a:t>先手打ち</a:t>
            </a:r>
            <a:r>
              <a:rPr lang="en-US" altLang="ja-JP" sz="800" b="1" dirty="0" smtClean="0">
                <a:latin typeface="BIZ UDPゴシック" panose="020B0400000000000000" pitchFamily="50" charset="-128"/>
                <a:ea typeface="BIZ UDPゴシック" panose="020B0400000000000000" pitchFamily="50" charset="-128"/>
              </a:rPr>
              <a:t>)</a:t>
            </a:r>
            <a:r>
              <a:rPr lang="ja-JP" altLang="en-US" sz="800" b="1" noProof="0" dirty="0" smtClean="0">
                <a:latin typeface="BIZ UDPゴシック" panose="020B0400000000000000" pitchFamily="50" charset="-128"/>
                <a:ea typeface="BIZ UDPゴシック" panose="020B0400000000000000" pitchFamily="50" charset="-128"/>
              </a:rPr>
              <a:t>リマニ</a:t>
            </a:r>
            <a:endParaRPr kumimoji="1" lang="en-US" altLang="ja-JP"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endParaRPr>
          </a:p>
        </p:txBody>
      </p:sp>
      <p:sp>
        <p:nvSpPr>
          <p:cNvPr id="94" name="テキスト ボックス 93">
            <a:extLst>
              <a:ext uri="{FF2B5EF4-FFF2-40B4-BE49-F238E27FC236}">
                <a16:creationId xmlns:a16="http://schemas.microsoft.com/office/drawing/2014/main" id="{60C3DAB6-DD13-4CFC-9E32-E4E5F86AAD51}"/>
              </a:ext>
            </a:extLst>
          </p:cNvPr>
          <p:cNvSpPr txBox="1"/>
          <p:nvPr/>
        </p:nvSpPr>
        <p:spPr>
          <a:xfrm>
            <a:off x="2959522" y="2452387"/>
            <a:ext cx="1991795" cy="16467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受注 </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改善工事</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(20</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百万円</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6" name="テキスト ボックス 95">
            <a:extLst>
              <a:ext uri="{FF2B5EF4-FFF2-40B4-BE49-F238E27FC236}">
                <a16:creationId xmlns:a16="http://schemas.microsoft.com/office/drawing/2014/main" id="{60C3DAB6-DD13-4CFC-9E32-E4E5F86AAD51}"/>
              </a:ext>
            </a:extLst>
          </p:cNvPr>
          <p:cNvSpPr txBox="1"/>
          <p:nvPr/>
        </p:nvSpPr>
        <p:spPr>
          <a:xfrm>
            <a:off x="2915892" y="2682536"/>
            <a:ext cx="2093694" cy="203090"/>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solidFill>
                  <a:srgbClr val="DC0032"/>
                </a:solidFill>
                <a:latin typeface="BIZ UDPゴシック" panose="020B0400000000000000" pitchFamily="50" charset="-128"/>
                <a:ea typeface="BIZ UDPゴシック" panose="020B0400000000000000" pitchFamily="50" charset="-128"/>
              </a:rPr>
              <a:t>FaaS</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導入</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20</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年度新</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PEF</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診断会社</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9</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社</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8" name="テキスト ボックス 97">
            <a:extLst>
              <a:ext uri="{FF2B5EF4-FFF2-40B4-BE49-F238E27FC236}">
                <a16:creationId xmlns:a16="http://schemas.microsoft.com/office/drawing/2014/main" id="{60C3DAB6-DD13-4CFC-9E32-E4E5F86AAD51}"/>
              </a:ext>
            </a:extLst>
          </p:cNvPr>
          <p:cNvSpPr txBox="1"/>
          <p:nvPr/>
        </p:nvSpPr>
        <p:spPr>
          <a:xfrm>
            <a:off x="5008513" y="2672498"/>
            <a:ext cx="2093694" cy="18162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err="1" smtClean="0">
                <a:solidFill>
                  <a:srgbClr val="000000"/>
                </a:solidFill>
                <a:latin typeface="BIZ UDPゴシック" panose="020B0400000000000000" pitchFamily="50" charset="-128"/>
                <a:ea typeface="BIZ UDPゴシック" panose="020B0400000000000000" pitchFamily="50" charset="-128"/>
              </a:rPr>
              <a:t>FaaS</a:t>
            </a:r>
            <a:r>
              <a:rPr lang="ja-JP" altLang="en-US" sz="800" b="1" dirty="0" smtClean="0">
                <a:solidFill>
                  <a:srgbClr val="000000"/>
                </a:solidFill>
                <a:latin typeface="BIZ UDPゴシック" panose="020B0400000000000000" pitchFamily="50" charset="-128"/>
                <a:ea typeface="BIZ UDPゴシック" panose="020B0400000000000000" pitchFamily="50" charset="-128"/>
              </a:rPr>
              <a:t>導入</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21</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年度診断会社５社</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6" name="テキスト ボックス 105">
            <a:extLst>
              <a:ext uri="{FF2B5EF4-FFF2-40B4-BE49-F238E27FC236}">
                <a16:creationId xmlns:a16="http://schemas.microsoft.com/office/drawing/2014/main" id="{60C3DAB6-DD13-4CFC-9E32-E4E5F86AAD51}"/>
              </a:ext>
            </a:extLst>
          </p:cNvPr>
          <p:cNvSpPr txBox="1"/>
          <p:nvPr/>
        </p:nvSpPr>
        <p:spPr>
          <a:xfrm>
            <a:off x="2997385" y="2081858"/>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施</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計画中⇔</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FS)</a:t>
            </a:r>
            <a:r>
              <a:rPr lang="ja-JP" altLang="en-US" sz="800" b="1" noProof="0" dirty="0">
                <a:solidFill>
                  <a:srgbClr val="000000"/>
                </a:solidFill>
                <a:latin typeface="BIZ UDPゴシック" panose="020B0400000000000000" pitchFamily="50" charset="-128"/>
                <a:ea typeface="BIZ UDPゴシック" panose="020B0400000000000000" pitchFamily="50" charset="-128"/>
              </a:rPr>
              <a:t>計画中</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7" name="ホームベース 106"/>
          <p:cNvSpPr/>
          <p:nvPr/>
        </p:nvSpPr>
        <p:spPr>
          <a:xfrm>
            <a:off x="2990416" y="4490359"/>
            <a:ext cx="5839259" cy="871043"/>
          </a:xfrm>
          <a:prstGeom prst="homePlate">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ja-JP" altLang="en-US" sz="1000" dirty="0" smtClean="0">
                <a:solidFill>
                  <a:schemeClr val="tx1"/>
                </a:solidFill>
                <a:latin typeface="Meiryo UI" panose="020B0604030504040204" pitchFamily="50" charset="-128"/>
                <a:ea typeface="Meiryo UI" panose="020B0604030504040204" pitchFamily="50" charset="-128"/>
              </a:rPr>
              <a:t>　　　　　　　</a:t>
            </a:r>
            <a:endParaRPr lang="en-US" altLang="ja-JP" sz="1000" dirty="0" smtClean="0">
              <a:solidFill>
                <a:schemeClr val="tx1"/>
              </a:solidFill>
              <a:latin typeface="Meiryo UI" panose="020B0604030504040204" pitchFamily="50" charset="-128"/>
              <a:ea typeface="Meiryo UI" panose="020B0604030504040204" pitchFamily="50" charset="-128"/>
            </a:endParaRPr>
          </a:p>
          <a:p>
            <a:r>
              <a:rPr lang="ja-JP" altLang="en-US" sz="1000" dirty="0">
                <a:solidFill>
                  <a:schemeClr val="tx1"/>
                </a:solidFill>
                <a:latin typeface="Meiryo UI" panose="020B0604030504040204" pitchFamily="50" charset="-128"/>
                <a:ea typeface="Meiryo UI" panose="020B0604030504040204" pitchFamily="50" charset="-128"/>
              </a:rPr>
              <a:t>　</a:t>
            </a:r>
            <a:r>
              <a:rPr lang="ja-JP" altLang="en-US" sz="1000" dirty="0" smtClean="0">
                <a:solidFill>
                  <a:schemeClr val="tx1"/>
                </a:solidFill>
                <a:latin typeface="Meiryo UI" panose="020B0604030504040204" pitchFamily="50" charset="-128"/>
                <a:ea typeface="Meiryo UI" panose="020B0604030504040204" pitchFamily="50" charset="-128"/>
              </a:rPr>
              <a:t>　　　　　　　　飛翔会のエネルギー管理指定工場への先手打ちの必要有・無 要議論</a:t>
            </a:r>
            <a:endParaRPr lang="en-US" altLang="ja-JP" sz="1000" dirty="0" smtClean="0">
              <a:solidFill>
                <a:schemeClr val="tx1"/>
              </a:solidFill>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1060186" y="3647968"/>
            <a:ext cx="3963071" cy="123528"/>
          </a:xfrm>
          <a:prstGeom prst="homePlate">
            <a:avLst/>
          </a:prstGeom>
          <a:solidFill>
            <a:schemeClr val="bg1"/>
          </a:solidFill>
          <a:ln>
            <a:solidFill>
              <a:schemeClr val="tx1">
                <a:lumMod val="50000"/>
                <a:lumOff val="50000"/>
              </a:schemeClr>
            </a:solidFill>
          </a:ln>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smtClean="0">
                <a:latin typeface="BIZ UDPゴシック" panose="020B0400000000000000" pitchFamily="50" charset="-128"/>
                <a:ea typeface="BIZ UDPゴシック" panose="020B0400000000000000" pitchFamily="50" charset="-128"/>
              </a:rPr>
              <a:t>22</a:t>
            </a:r>
            <a:r>
              <a:rPr lang="ja-JP" altLang="en-US" sz="800" b="1" noProof="0" dirty="0" smtClean="0">
                <a:latin typeface="BIZ UDPゴシック" panose="020B0400000000000000" pitchFamily="50" charset="-128"/>
                <a:ea typeface="BIZ UDPゴシック" panose="020B0400000000000000" pitchFamily="50" charset="-128"/>
              </a:rPr>
              <a:t>社の進捗具合→</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DNG</a:t>
            </a:r>
            <a:r>
              <a:rPr lang="ja-JP" altLang="en-US" sz="800" b="1" dirty="0">
                <a:solidFill>
                  <a:srgbClr val="DC0032"/>
                </a:solidFill>
                <a:latin typeface="BIZ UDPゴシック" panose="020B0400000000000000" pitchFamily="50" charset="-128"/>
                <a:ea typeface="BIZ UDPゴシック" panose="020B0400000000000000" pitchFamily="50" charset="-128"/>
              </a:rPr>
              <a:t> </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他</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10</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社先手打ち </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a:t>
            </a:r>
            <a:r>
              <a:rPr lang="en-US" altLang="ja-JP" sz="800" b="1" noProof="0" dirty="0" err="1" smtClean="0">
                <a:solidFill>
                  <a:srgbClr val="DC0032"/>
                </a:solidFill>
                <a:latin typeface="BIZ UDPゴシック" panose="020B0400000000000000" pitchFamily="50" charset="-128"/>
                <a:ea typeface="BIZ UDPゴシック" panose="020B0400000000000000" pitchFamily="50" charset="-128"/>
              </a:rPr>
              <a:t>FaaS</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a:t>
            </a:r>
            <a:r>
              <a:rPr lang="ja-JP" altLang="en-US" sz="800" b="1" dirty="0" smtClean="0">
                <a:solidFill>
                  <a:srgbClr val="DC0032"/>
                </a:solidFill>
                <a:latin typeface="BIZ UDPゴシック" panose="020B0400000000000000" pitchFamily="50" charset="-128"/>
                <a:ea typeface="BIZ UDPゴシック" panose="020B0400000000000000" pitchFamily="50" charset="-128"/>
              </a:rPr>
              <a:t>省エネ改善を個別</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提案</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a:t>
            </a:r>
            <a:endParaRPr kumimoji="1" lang="en-US" altLang="ja-JP" sz="8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73" name="テキスト ボックス 72">
            <a:extLst>
              <a:ext uri="{FF2B5EF4-FFF2-40B4-BE49-F238E27FC236}">
                <a16:creationId xmlns:a16="http://schemas.microsoft.com/office/drawing/2014/main" id="{60C3DAB6-DD13-4CFC-9E32-E4E5F86AAD51}"/>
              </a:ext>
            </a:extLst>
          </p:cNvPr>
          <p:cNvSpPr txBox="1"/>
          <p:nvPr/>
        </p:nvSpPr>
        <p:spPr>
          <a:xfrm>
            <a:off x="3105442" y="2286154"/>
            <a:ext cx="1768814" cy="180179"/>
          </a:xfrm>
          <a:prstGeom prst="homePlate">
            <a:avLst/>
          </a:prstGeom>
          <a:solidFill>
            <a:schemeClr val="bg1"/>
          </a:solidFill>
          <a:ln>
            <a:solidFill>
              <a:schemeClr val="tx1">
                <a:lumMod val="50000"/>
                <a:lumOff val="50000"/>
              </a:schemeClr>
            </a:solidFill>
          </a:ln>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latin typeface="BIZ UDPゴシック" panose="020B0400000000000000" pitchFamily="50" charset="-128"/>
                <a:ea typeface="BIZ UDPゴシック" panose="020B0400000000000000" pitchFamily="50" charset="-128"/>
              </a:rPr>
              <a:t>全</a:t>
            </a:r>
            <a:r>
              <a:rPr lang="en-US" altLang="ja-JP" sz="800" b="1" noProof="0" dirty="0" smtClean="0">
                <a:latin typeface="BIZ UDPゴシック" panose="020B0400000000000000" pitchFamily="50" charset="-128"/>
                <a:ea typeface="BIZ UDPゴシック" panose="020B0400000000000000" pitchFamily="50" charset="-128"/>
              </a:rPr>
              <a:t>18</a:t>
            </a:r>
            <a:r>
              <a:rPr lang="ja-JP" altLang="en-US" sz="800" b="1" noProof="0" dirty="0" smtClean="0">
                <a:latin typeface="BIZ UDPゴシック" panose="020B0400000000000000" pitchFamily="50" charset="-128"/>
                <a:ea typeface="BIZ UDPゴシック" panose="020B0400000000000000" pitchFamily="50" charset="-128"/>
              </a:rPr>
              <a:t>製造部に</a:t>
            </a:r>
            <a:r>
              <a:rPr lang="ja-JP" altLang="en-US" sz="800" b="1" dirty="0" smtClean="0">
                <a:latin typeface="BIZ UDPゴシック" panose="020B0400000000000000" pitchFamily="50" charset="-128"/>
                <a:ea typeface="BIZ UDPゴシック" panose="020B0400000000000000" pitchFamily="50" charset="-128"/>
              </a:rPr>
              <a:t>翌</a:t>
            </a:r>
            <a:r>
              <a:rPr lang="ja-JP" altLang="en-US" sz="800" b="1" noProof="0" dirty="0" smtClean="0">
                <a:latin typeface="BIZ UDPゴシック" panose="020B0400000000000000" pitchFamily="50" charset="-128"/>
                <a:ea typeface="BIZ UDPゴシック" panose="020B0400000000000000" pitchFamily="50" charset="-128"/>
              </a:rPr>
              <a:t>年度に向けた提案</a:t>
            </a:r>
            <a:endParaRPr kumimoji="1" lang="en-US" altLang="ja-JP"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endParaRPr>
          </a:p>
        </p:txBody>
      </p:sp>
      <p:sp>
        <p:nvSpPr>
          <p:cNvPr id="84" name="テキスト ボックス 83">
            <a:extLst>
              <a:ext uri="{FF2B5EF4-FFF2-40B4-BE49-F238E27FC236}">
                <a16:creationId xmlns:a16="http://schemas.microsoft.com/office/drawing/2014/main" id="{60C3DAB6-DD13-4CFC-9E32-E4E5F86AAD51}"/>
              </a:ext>
            </a:extLst>
          </p:cNvPr>
          <p:cNvSpPr txBox="1"/>
          <p:nvPr/>
        </p:nvSpPr>
        <p:spPr>
          <a:xfrm>
            <a:off x="5014888" y="2090589"/>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FS</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で計画し推進</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a:extLst>
              <a:ext uri="{FF2B5EF4-FFF2-40B4-BE49-F238E27FC236}">
                <a16:creationId xmlns:a16="http://schemas.microsoft.com/office/drawing/2014/main" id="{60C3DAB6-DD13-4CFC-9E32-E4E5F86AAD51}"/>
              </a:ext>
            </a:extLst>
          </p:cNvPr>
          <p:cNvSpPr txBox="1"/>
          <p:nvPr/>
        </p:nvSpPr>
        <p:spPr>
          <a:xfrm>
            <a:off x="7034973" y="2080886"/>
            <a:ext cx="1912000" cy="165967"/>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FS</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で計画し推進</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8" name="テキスト ボックス 87">
            <a:extLst>
              <a:ext uri="{FF2B5EF4-FFF2-40B4-BE49-F238E27FC236}">
                <a16:creationId xmlns:a16="http://schemas.microsoft.com/office/drawing/2014/main" id="{60C3DAB6-DD13-4CFC-9E32-E4E5F86AAD51}"/>
              </a:ext>
            </a:extLst>
          </p:cNvPr>
          <p:cNvSpPr txBox="1"/>
          <p:nvPr/>
        </p:nvSpPr>
        <p:spPr>
          <a:xfrm>
            <a:off x="5123911" y="2296018"/>
            <a:ext cx="1768814" cy="180179"/>
          </a:xfrm>
          <a:prstGeom prst="homePlate">
            <a:avLst/>
          </a:prstGeom>
          <a:solidFill>
            <a:schemeClr val="bg1"/>
          </a:solidFill>
          <a:ln>
            <a:solidFill>
              <a:schemeClr val="tx1">
                <a:lumMod val="50000"/>
                <a:lumOff val="50000"/>
              </a:schemeClr>
            </a:solidFill>
          </a:ln>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latin typeface="BIZ UDPゴシック" panose="020B0400000000000000" pitchFamily="50" charset="-128"/>
                <a:ea typeface="BIZ UDPゴシック" panose="020B0400000000000000" pitchFamily="50" charset="-128"/>
              </a:rPr>
              <a:t>全</a:t>
            </a:r>
            <a:r>
              <a:rPr lang="en-US" altLang="ja-JP" sz="800" b="1" noProof="0" dirty="0" smtClean="0">
                <a:latin typeface="BIZ UDPゴシック" panose="020B0400000000000000" pitchFamily="50" charset="-128"/>
                <a:ea typeface="BIZ UDPゴシック" panose="020B0400000000000000" pitchFamily="50" charset="-128"/>
              </a:rPr>
              <a:t>18</a:t>
            </a:r>
            <a:r>
              <a:rPr lang="ja-JP" altLang="en-US" sz="800" b="1" noProof="0" dirty="0" smtClean="0">
                <a:latin typeface="BIZ UDPゴシック" panose="020B0400000000000000" pitchFamily="50" charset="-128"/>
                <a:ea typeface="BIZ UDPゴシック" panose="020B0400000000000000" pitchFamily="50" charset="-128"/>
              </a:rPr>
              <a:t>製造部に</a:t>
            </a:r>
            <a:r>
              <a:rPr lang="ja-JP" altLang="en-US" sz="800" b="1" dirty="0" smtClean="0">
                <a:latin typeface="BIZ UDPゴシック" panose="020B0400000000000000" pitchFamily="50" charset="-128"/>
                <a:ea typeface="BIZ UDPゴシック" panose="020B0400000000000000" pitchFamily="50" charset="-128"/>
              </a:rPr>
              <a:t>翌</a:t>
            </a:r>
            <a:r>
              <a:rPr lang="ja-JP" altLang="en-US" sz="800" b="1" noProof="0" dirty="0" smtClean="0">
                <a:latin typeface="BIZ UDPゴシック" panose="020B0400000000000000" pitchFamily="50" charset="-128"/>
                <a:ea typeface="BIZ UDPゴシック" panose="020B0400000000000000" pitchFamily="50" charset="-128"/>
              </a:rPr>
              <a:t>年度に向けた提案</a:t>
            </a:r>
            <a:endParaRPr kumimoji="1" lang="en-US" altLang="ja-JP"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endParaRPr>
          </a:p>
        </p:txBody>
      </p:sp>
      <p:sp>
        <p:nvSpPr>
          <p:cNvPr id="92" name="テキスト ボックス 91">
            <a:extLst>
              <a:ext uri="{FF2B5EF4-FFF2-40B4-BE49-F238E27FC236}">
                <a16:creationId xmlns:a16="http://schemas.microsoft.com/office/drawing/2014/main" id="{60C3DAB6-DD13-4CFC-9E32-E4E5F86AAD51}"/>
              </a:ext>
            </a:extLst>
          </p:cNvPr>
          <p:cNvSpPr txBox="1"/>
          <p:nvPr/>
        </p:nvSpPr>
        <p:spPr>
          <a:xfrm>
            <a:off x="7134443" y="2296076"/>
            <a:ext cx="1768814" cy="180179"/>
          </a:xfrm>
          <a:prstGeom prst="homePlate">
            <a:avLst/>
          </a:prstGeom>
          <a:solidFill>
            <a:schemeClr val="bg1"/>
          </a:solidFill>
          <a:ln>
            <a:solidFill>
              <a:schemeClr val="tx1">
                <a:lumMod val="50000"/>
                <a:lumOff val="50000"/>
              </a:schemeClr>
            </a:solidFill>
          </a:ln>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latin typeface="BIZ UDPゴシック" panose="020B0400000000000000" pitchFamily="50" charset="-128"/>
                <a:ea typeface="BIZ UDPゴシック" panose="020B0400000000000000" pitchFamily="50" charset="-128"/>
              </a:rPr>
              <a:t>全</a:t>
            </a:r>
            <a:r>
              <a:rPr lang="en-US" altLang="ja-JP" sz="800" b="1" noProof="0" dirty="0" smtClean="0">
                <a:latin typeface="BIZ UDPゴシック" panose="020B0400000000000000" pitchFamily="50" charset="-128"/>
                <a:ea typeface="BIZ UDPゴシック" panose="020B0400000000000000" pitchFamily="50" charset="-128"/>
              </a:rPr>
              <a:t>18</a:t>
            </a:r>
            <a:r>
              <a:rPr lang="ja-JP" altLang="en-US" sz="800" b="1" noProof="0" dirty="0" smtClean="0">
                <a:latin typeface="BIZ UDPゴシック" panose="020B0400000000000000" pitchFamily="50" charset="-128"/>
                <a:ea typeface="BIZ UDPゴシック" panose="020B0400000000000000" pitchFamily="50" charset="-128"/>
              </a:rPr>
              <a:t>製造部に</a:t>
            </a:r>
            <a:r>
              <a:rPr lang="ja-JP" altLang="en-US" sz="800" b="1" dirty="0" smtClean="0">
                <a:latin typeface="BIZ UDPゴシック" panose="020B0400000000000000" pitchFamily="50" charset="-128"/>
                <a:ea typeface="BIZ UDPゴシック" panose="020B0400000000000000" pitchFamily="50" charset="-128"/>
              </a:rPr>
              <a:t>翌</a:t>
            </a:r>
            <a:r>
              <a:rPr lang="ja-JP" altLang="en-US" sz="800" b="1" noProof="0" dirty="0" smtClean="0">
                <a:latin typeface="BIZ UDPゴシック" panose="020B0400000000000000" pitchFamily="50" charset="-128"/>
                <a:ea typeface="BIZ UDPゴシック" panose="020B0400000000000000" pitchFamily="50" charset="-128"/>
              </a:rPr>
              <a:t>年度に向けた提案</a:t>
            </a:r>
            <a:endParaRPr kumimoji="1" lang="en-US" altLang="ja-JP"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endParaRPr>
          </a:p>
        </p:txBody>
      </p:sp>
      <p:sp>
        <p:nvSpPr>
          <p:cNvPr id="93" name="テキスト ボックス 92">
            <a:extLst>
              <a:ext uri="{FF2B5EF4-FFF2-40B4-BE49-F238E27FC236}">
                <a16:creationId xmlns:a16="http://schemas.microsoft.com/office/drawing/2014/main" id="{60C3DAB6-DD13-4CFC-9E32-E4E5F86AAD51}"/>
              </a:ext>
            </a:extLst>
          </p:cNvPr>
          <p:cNvSpPr txBox="1"/>
          <p:nvPr/>
        </p:nvSpPr>
        <p:spPr>
          <a:xfrm>
            <a:off x="5036097" y="2452387"/>
            <a:ext cx="1991795" cy="16467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受注 </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改善工事</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(20</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百万円</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9" name="テキスト ボックス 98">
            <a:extLst>
              <a:ext uri="{FF2B5EF4-FFF2-40B4-BE49-F238E27FC236}">
                <a16:creationId xmlns:a16="http://schemas.microsoft.com/office/drawing/2014/main" id="{60C3DAB6-DD13-4CFC-9E32-E4E5F86AAD51}"/>
              </a:ext>
            </a:extLst>
          </p:cNvPr>
          <p:cNvSpPr txBox="1"/>
          <p:nvPr/>
        </p:nvSpPr>
        <p:spPr>
          <a:xfrm>
            <a:off x="7054323" y="2452387"/>
            <a:ext cx="1991795" cy="16467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受注 </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改善工事</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(20</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百万円</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1" name="テキスト ボックス 100">
            <a:extLst>
              <a:ext uri="{FF2B5EF4-FFF2-40B4-BE49-F238E27FC236}">
                <a16:creationId xmlns:a16="http://schemas.microsoft.com/office/drawing/2014/main" id="{60C3DAB6-DD13-4CFC-9E32-E4E5F86AAD51}"/>
              </a:ext>
            </a:extLst>
          </p:cNvPr>
          <p:cNvSpPr txBox="1"/>
          <p:nvPr/>
        </p:nvSpPr>
        <p:spPr>
          <a:xfrm>
            <a:off x="1060185" y="3024377"/>
            <a:ext cx="7913505" cy="128524"/>
          </a:xfrm>
          <a:prstGeom prst="homePlate">
            <a:avLst/>
          </a:prstGeom>
          <a:solidFill>
            <a:schemeClr val="bg1"/>
          </a:solidFill>
          <a:ln>
            <a:solidFill>
              <a:schemeClr val="tx1">
                <a:lumMod val="50000"/>
                <a:lumOff val="50000"/>
              </a:schemeClr>
            </a:solidFill>
          </a:ln>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latin typeface="BIZ UDPゴシック" panose="020B0400000000000000" pitchFamily="50" charset="-128"/>
                <a:ea typeface="BIZ UDPゴシック" panose="020B0400000000000000" pitchFamily="50" charset="-128"/>
              </a:rPr>
              <a:t>導入先に</a:t>
            </a:r>
            <a:r>
              <a:rPr lang="en-US" altLang="ja-JP" sz="800" b="1" dirty="0" smtClean="0">
                <a:latin typeface="BIZ UDPゴシック" panose="020B0400000000000000" pitchFamily="50" charset="-128"/>
                <a:ea typeface="BIZ UDPゴシック" panose="020B0400000000000000" pitchFamily="50" charset="-128"/>
              </a:rPr>
              <a:t>EMS</a:t>
            </a:r>
            <a:r>
              <a:rPr lang="ja-JP" altLang="en-US" sz="800" b="1" dirty="0" smtClean="0">
                <a:latin typeface="BIZ UDPゴシック" panose="020B0400000000000000" pitchFamily="50" charset="-128"/>
                <a:ea typeface="BIZ UDPゴシック" panose="020B0400000000000000" pitchFamily="50" charset="-128"/>
              </a:rPr>
              <a:t>レポートサービス展開</a:t>
            </a:r>
            <a:r>
              <a:rPr lang="en-US" altLang="ja-JP" sz="800" b="1" dirty="0" smtClean="0">
                <a:latin typeface="BIZ UDPゴシック" panose="020B0400000000000000" pitchFamily="50" charset="-128"/>
                <a:ea typeface="BIZ UDPゴシック" panose="020B0400000000000000" pitchFamily="50" charset="-128"/>
              </a:rPr>
              <a:t>(</a:t>
            </a:r>
            <a:r>
              <a:rPr lang="ja-JP" altLang="en-US" sz="800" b="1" dirty="0">
                <a:latin typeface="BIZ UDPゴシック" panose="020B0400000000000000" pitchFamily="50" charset="-128"/>
                <a:ea typeface="BIZ UDPゴシック" panose="020B0400000000000000" pitchFamily="50" charset="-128"/>
              </a:rPr>
              <a:t>電力</a:t>
            </a:r>
            <a:r>
              <a:rPr lang="ja-JP" altLang="en-US" sz="800" b="1" dirty="0" smtClean="0">
                <a:latin typeface="BIZ UDPゴシック" panose="020B0400000000000000" pitchFamily="50" charset="-128"/>
                <a:ea typeface="BIZ UDPゴシック" panose="020B0400000000000000" pitchFamily="50" charset="-128"/>
              </a:rPr>
              <a:t>デマンド・非稼働エネルギーのムダ</a:t>
            </a:r>
            <a:r>
              <a:rPr lang="en-US" altLang="ja-JP" sz="800" b="1" dirty="0" smtClean="0">
                <a:latin typeface="BIZ UDPゴシック" panose="020B0400000000000000" pitchFamily="50" charset="-128"/>
                <a:ea typeface="BIZ UDPゴシック" panose="020B0400000000000000" pitchFamily="50" charset="-128"/>
              </a:rPr>
              <a:t>)</a:t>
            </a:r>
            <a:r>
              <a:rPr lang="ja-JP" altLang="en-US" sz="800" b="1" dirty="0" smtClean="0">
                <a:latin typeface="BIZ UDPゴシック" panose="020B0400000000000000" pitchFamily="50" charset="-128"/>
                <a:ea typeface="BIZ UDPゴシック" panose="020B0400000000000000" pitchFamily="50" charset="-128"/>
              </a:rPr>
              <a:t>　　　既存</a:t>
            </a:r>
            <a:r>
              <a:rPr lang="en-US" altLang="ja-JP" sz="800" b="1" dirty="0" smtClean="0">
                <a:latin typeface="BIZ UDPゴシック" panose="020B0400000000000000" pitchFamily="50" charset="-128"/>
                <a:ea typeface="BIZ UDPゴシック" panose="020B0400000000000000" pitchFamily="50" charset="-128"/>
              </a:rPr>
              <a:t>EMS</a:t>
            </a:r>
            <a:r>
              <a:rPr lang="ja-JP" altLang="en-US" sz="800" b="1" dirty="0" smtClean="0">
                <a:latin typeface="BIZ UDPゴシック" panose="020B0400000000000000" pitchFamily="50" charset="-128"/>
                <a:ea typeface="BIZ UDPゴシック" panose="020B0400000000000000" pitchFamily="50" charset="-128"/>
              </a:rPr>
              <a:t>に継続拡充提案</a:t>
            </a:r>
            <a:r>
              <a:rPr kumimoji="1" lang="ja-JP" altLang="en-US"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rPr>
              <a:t>）ライン原単位・空調・照明の取込み</a:t>
            </a:r>
            <a:endParaRPr kumimoji="1" lang="ja-JP" altLang="en-US" sz="8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104" name="テキスト ボックス 103">
            <a:extLst>
              <a:ext uri="{FF2B5EF4-FFF2-40B4-BE49-F238E27FC236}">
                <a16:creationId xmlns:a16="http://schemas.microsoft.com/office/drawing/2014/main" id="{60C3DAB6-DD13-4CFC-9E32-E4E5F86AAD51}"/>
              </a:ext>
            </a:extLst>
          </p:cNvPr>
          <p:cNvSpPr txBox="1"/>
          <p:nvPr/>
        </p:nvSpPr>
        <p:spPr>
          <a:xfrm>
            <a:off x="3768910" y="2831757"/>
            <a:ext cx="2279733" cy="169418"/>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a:t>
            </a:r>
            <a:r>
              <a:rPr lang="en-US" altLang="ja-JP" sz="800" b="1" dirty="0" err="1" smtClean="0">
                <a:solidFill>
                  <a:srgbClr val="000000"/>
                </a:solidFill>
                <a:latin typeface="BIZ UDPゴシック" panose="020B0400000000000000" pitchFamily="50" charset="-128"/>
                <a:ea typeface="BIZ UDPゴシック" panose="020B0400000000000000" pitchFamily="50" charset="-128"/>
              </a:rPr>
              <a:t>FaaS</a:t>
            </a:r>
            <a:r>
              <a:rPr lang="ja-JP" altLang="en-US" sz="800" b="1" dirty="0" smtClean="0">
                <a:solidFill>
                  <a:srgbClr val="000000"/>
                </a:solidFill>
                <a:latin typeface="BIZ UDPゴシック" panose="020B0400000000000000" pitchFamily="50" charset="-128"/>
                <a:ea typeface="BIZ UDPゴシック" panose="020B0400000000000000" pitchFamily="50" charset="-128"/>
              </a:rPr>
              <a:t>クラウド構築 → 以降</a:t>
            </a:r>
            <a:r>
              <a:rPr lang="en-US" altLang="ja-JP" sz="800" b="1" dirty="0" smtClean="0">
                <a:solidFill>
                  <a:srgbClr val="000000"/>
                </a:solidFill>
                <a:latin typeface="BIZ UDPゴシック" panose="020B0400000000000000" pitchFamily="50" charset="-128"/>
                <a:ea typeface="BIZ UDPゴシック" panose="020B0400000000000000" pitchFamily="50" charset="-128"/>
              </a:rPr>
              <a:t>EMS</a:t>
            </a:r>
            <a:r>
              <a:rPr lang="ja-JP" altLang="en-US" sz="800" b="1" dirty="0" smtClean="0">
                <a:solidFill>
                  <a:srgbClr val="000000"/>
                </a:solidFill>
                <a:latin typeface="BIZ UDPゴシック" panose="020B0400000000000000" pitchFamily="50" charset="-128"/>
                <a:ea typeface="BIZ UDPゴシック" panose="020B0400000000000000" pitchFamily="50" charset="-128"/>
              </a:rPr>
              <a:t>はクラウド化</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5" name="テキスト ボックス 104">
            <a:extLst>
              <a:ext uri="{FF2B5EF4-FFF2-40B4-BE49-F238E27FC236}">
                <a16:creationId xmlns:a16="http://schemas.microsoft.com/office/drawing/2014/main" id="{60C3DAB6-DD13-4CFC-9E32-E4E5F86AAD51}"/>
              </a:ext>
            </a:extLst>
          </p:cNvPr>
          <p:cNvSpPr txBox="1"/>
          <p:nvPr/>
        </p:nvSpPr>
        <p:spPr>
          <a:xfrm>
            <a:off x="3006739" y="3258435"/>
            <a:ext cx="1912000" cy="331390"/>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11</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社を新</a:t>
            </a:r>
            <a:r>
              <a:rPr lang="en-US" altLang="ja-JP" sz="800" b="1" noProof="0" dirty="0" smtClean="0">
                <a:solidFill>
                  <a:srgbClr val="000000"/>
                </a:solidFill>
                <a:latin typeface="BIZ UDPゴシック" panose="020B0400000000000000" pitchFamily="50" charset="-128"/>
                <a:ea typeface="BIZ UDPゴシック" panose="020B0400000000000000" pitchFamily="50" charset="-128"/>
              </a:rPr>
              <a:t>PEF</a:t>
            </a:r>
            <a:r>
              <a:rPr lang="ja-JP" altLang="en-US" sz="800" b="1" noProof="0" dirty="0" smtClean="0">
                <a:solidFill>
                  <a:srgbClr val="000000"/>
                </a:solidFill>
                <a:latin typeface="BIZ UDPゴシック" panose="020B0400000000000000" pitchFamily="50" charset="-128"/>
                <a:ea typeface="BIZ UDPゴシック" panose="020B0400000000000000" pitchFamily="50" charset="-128"/>
              </a:rPr>
              <a:t>で診断</a:t>
            </a:r>
            <a:endParaRPr lang="en-US" altLang="ja-JP" sz="800" b="1" noProof="0" dirty="0" smtClean="0">
              <a:solidFill>
                <a:srgbClr val="000000"/>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latin typeface="BIZ UDPゴシック" panose="020B0400000000000000" pitchFamily="50" charset="-128"/>
                <a:ea typeface="BIZ UDPゴシック" panose="020B0400000000000000" pitchFamily="50" charset="-128"/>
              </a:rPr>
              <a:t>⇒</a:t>
            </a:r>
            <a:r>
              <a:rPr lang="en-US" altLang="ja-JP" sz="800" b="1" dirty="0" smtClean="0">
                <a:solidFill>
                  <a:srgbClr val="DC0032"/>
                </a:solidFill>
                <a:latin typeface="BIZ UDPゴシック" panose="020B0400000000000000" pitchFamily="50" charset="-128"/>
                <a:ea typeface="BIZ UDPゴシック" panose="020B0400000000000000" pitchFamily="50" charset="-128"/>
              </a:rPr>
              <a:t>5</a:t>
            </a:r>
            <a:r>
              <a:rPr lang="ja-JP" altLang="en-US" sz="800" b="1" dirty="0" smtClean="0">
                <a:solidFill>
                  <a:srgbClr val="DC0032"/>
                </a:solidFill>
                <a:latin typeface="BIZ UDPゴシック" panose="020B0400000000000000" pitchFamily="50" charset="-128"/>
                <a:ea typeface="BIZ UDPゴシック" panose="020B0400000000000000" pitchFamily="50" charset="-128"/>
              </a:rPr>
              <a:t>社に</a:t>
            </a:r>
            <a:r>
              <a:rPr lang="en-US" altLang="ja-JP" sz="800" b="1" noProof="0" dirty="0" smtClean="0">
                <a:solidFill>
                  <a:srgbClr val="DC0032"/>
                </a:solidFill>
                <a:latin typeface="BIZ UDPゴシック" panose="020B0400000000000000" pitchFamily="50" charset="-128"/>
                <a:ea typeface="BIZ UDPゴシック" panose="020B0400000000000000" pitchFamily="50" charset="-128"/>
              </a:rPr>
              <a:t>EMS</a:t>
            </a:r>
            <a:r>
              <a:rPr lang="ja-JP" altLang="en-US" sz="800" b="1" noProof="0" dirty="0" smtClean="0">
                <a:solidFill>
                  <a:srgbClr val="DC0032"/>
                </a:solidFill>
                <a:latin typeface="BIZ UDPゴシック" panose="020B0400000000000000" pitchFamily="50" charset="-128"/>
                <a:ea typeface="BIZ UDPゴシック" panose="020B0400000000000000" pitchFamily="50" charset="-128"/>
              </a:rPr>
              <a:t>提案・運用改善効果説明</a:t>
            </a:r>
            <a:endParaRPr kumimoji="1" lang="en-US" altLang="ja-JP" sz="8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a:extLst>
              <a:ext uri="{FF2B5EF4-FFF2-40B4-BE49-F238E27FC236}">
                <a16:creationId xmlns:a16="http://schemas.microsoft.com/office/drawing/2014/main" id="{60C3DAB6-DD13-4CFC-9E32-E4E5F86AAD51}"/>
              </a:ext>
            </a:extLst>
          </p:cNvPr>
          <p:cNvSpPr txBox="1"/>
          <p:nvPr/>
        </p:nvSpPr>
        <p:spPr>
          <a:xfrm>
            <a:off x="5077173" y="3323769"/>
            <a:ext cx="3896518" cy="154310"/>
          </a:xfrm>
          <a:prstGeom prst="homePlate">
            <a:avLst/>
          </a:prstGeom>
          <a:solidFill>
            <a:schemeClr val="bg1"/>
          </a:solidFill>
          <a:ln>
            <a:solidFill>
              <a:schemeClr val="tx1">
                <a:lumMod val="50000"/>
                <a:lumOff val="50000"/>
              </a:schemeClr>
            </a:solidFill>
          </a:ln>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noProof="0" dirty="0" smtClean="0">
                <a:latin typeface="BIZ UDPゴシック" panose="020B0400000000000000" pitchFamily="50" charset="-128"/>
                <a:ea typeface="BIZ UDPゴシック" panose="020B0400000000000000" pitchFamily="50" charset="-128"/>
              </a:rPr>
              <a:t>新</a:t>
            </a:r>
            <a:r>
              <a:rPr lang="en-US" altLang="ja-JP" sz="800" b="1" noProof="0" dirty="0" smtClean="0">
                <a:latin typeface="BIZ UDPゴシック" panose="020B0400000000000000" pitchFamily="50" charset="-128"/>
                <a:ea typeface="BIZ UDPゴシック" panose="020B0400000000000000" pitchFamily="50" charset="-128"/>
              </a:rPr>
              <a:t>PEF</a:t>
            </a:r>
            <a:r>
              <a:rPr lang="ja-JP" altLang="en-US" sz="800" b="1" noProof="0" dirty="0" smtClean="0">
                <a:latin typeface="BIZ UDPゴシック" panose="020B0400000000000000" pitchFamily="50" charset="-128"/>
                <a:ea typeface="BIZ UDPゴシック" panose="020B0400000000000000" pitchFamily="50" charset="-128"/>
              </a:rPr>
              <a:t>活動</a:t>
            </a:r>
            <a:r>
              <a:rPr lang="en-US" altLang="ja-JP" sz="800" b="1" dirty="0" smtClean="0">
                <a:latin typeface="BIZ UDPゴシック" panose="020B0400000000000000" pitchFamily="50" charset="-128"/>
                <a:ea typeface="BIZ UDPゴシック" panose="020B0400000000000000" pitchFamily="50" charset="-128"/>
              </a:rPr>
              <a:t> DNG</a:t>
            </a:r>
            <a:r>
              <a:rPr lang="ja-JP" altLang="en-US" sz="800" b="1" dirty="0" smtClean="0">
                <a:latin typeface="BIZ UDPゴシック" panose="020B0400000000000000" pitchFamily="50" charset="-128"/>
                <a:ea typeface="BIZ UDPゴシック" panose="020B0400000000000000" pitchFamily="50" charset="-128"/>
              </a:rPr>
              <a:t>会社自体でのフォロー継続推進</a:t>
            </a:r>
            <a:endParaRPr lang="ja-JP" altLang="en-US" sz="800" b="1" noProof="0" dirty="0" smtClean="0">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8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endParaRPr>
          </a:p>
        </p:txBody>
      </p:sp>
      <p:sp>
        <p:nvSpPr>
          <p:cNvPr id="114" name="テキスト ボックス 113">
            <a:extLst>
              <a:ext uri="{FF2B5EF4-FFF2-40B4-BE49-F238E27FC236}">
                <a16:creationId xmlns:a16="http://schemas.microsoft.com/office/drawing/2014/main" id="{60C3DAB6-DD13-4CFC-9E32-E4E5F86AAD51}"/>
              </a:ext>
            </a:extLst>
          </p:cNvPr>
          <p:cNvSpPr txBox="1"/>
          <p:nvPr/>
        </p:nvSpPr>
        <p:spPr>
          <a:xfrm>
            <a:off x="5077172" y="3568971"/>
            <a:ext cx="3896518" cy="154310"/>
          </a:xfrm>
          <a:prstGeom prst="homePlate">
            <a:avLst/>
          </a:prstGeom>
          <a:solidFill>
            <a:schemeClr val="bg1"/>
          </a:solidFill>
          <a:ln>
            <a:solidFill>
              <a:schemeClr val="tx1">
                <a:lumMod val="50000"/>
                <a:lumOff val="50000"/>
              </a:schemeClr>
            </a:solidFill>
          </a:ln>
        </p:spPr>
        <p:txBody>
          <a:bodyPr wrap="square" lIns="0" tIns="0" rIns="0" bIns="0" rtlCol="0">
            <a:noAutofit/>
          </a:bodyPr>
          <a:lstStyle/>
          <a:p>
            <a:pPr lvl="0" algn="ctr">
              <a:defRPr/>
            </a:pPr>
            <a:r>
              <a:rPr lang="ja-JP" altLang="en-US" sz="800" b="1" dirty="0">
                <a:latin typeface="BIZ UDPゴシック" panose="020B0400000000000000" pitchFamily="50" charset="-128"/>
                <a:ea typeface="BIZ UDPゴシック" panose="020B0400000000000000" pitchFamily="50" charset="-128"/>
              </a:rPr>
              <a:t>省エネ</a:t>
            </a:r>
            <a:r>
              <a:rPr lang="en-US" altLang="ja-JP" sz="800" b="1" dirty="0">
                <a:latin typeface="BIZ UDPゴシック" panose="020B0400000000000000" pitchFamily="50" charset="-128"/>
                <a:ea typeface="BIZ UDPゴシック" panose="020B0400000000000000" pitchFamily="50" charset="-128"/>
              </a:rPr>
              <a:t>ITS</a:t>
            </a:r>
            <a:r>
              <a:rPr lang="ja-JP" altLang="en-US" sz="800" b="1" dirty="0">
                <a:latin typeface="BIZ UDPゴシック" panose="020B0400000000000000" pitchFamily="50" charset="-128"/>
                <a:ea typeface="BIZ UDPゴシック" panose="020B0400000000000000" pitchFamily="50" charset="-128"/>
              </a:rPr>
              <a:t>は</a:t>
            </a:r>
            <a:r>
              <a:rPr lang="ja-JP" altLang="en-US" sz="800" b="1" dirty="0" smtClean="0">
                <a:latin typeface="BIZ UDPゴシック" panose="020B0400000000000000" pitchFamily="50" charset="-128"/>
                <a:ea typeface="BIZ UDPゴシック" panose="020B0400000000000000" pitchFamily="50" charset="-128"/>
              </a:rPr>
              <a:t>、</a:t>
            </a:r>
            <a:r>
              <a:rPr lang="ja-JP" altLang="en-US" sz="800" b="1" dirty="0">
                <a:latin typeface="BIZ UDPゴシック" panose="020B0400000000000000" pitchFamily="50" charset="-128"/>
                <a:ea typeface="BIZ UDPゴシック" panose="020B0400000000000000" pitchFamily="50" charset="-128"/>
              </a:rPr>
              <a:t>省エネ改善を</a:t>
            </a:r>
            <a:r>
              <a:rPr lang="en-US" altLang="ja-JP" sz="800" b="1" dirty="0" smtClean="0">
                <a:latin typeface="BIZ UDPゴシック" panose="020B0400000000000000" pitchFamily="50" charset="-128"/>
                <a:ea typeface="BIZ UDPゴシック" panose="020B0400000000000000" pitchFamily="50" charset="-128"/>
              </a:rPr>
              <a:t>EMS</a:t>
            </a:r>
            <a:r>
              <a:rPr lang="ja-JP" altLang="en-US" sz="800" b="1" dirty="0">
                <a:latin typeface="BIZ UDPゴシック" panose="020B0400000000000000" pitchFamily="50" charset="-128"/>
                <a:ea typeface="BIZ UDPゴシック" panose="020B0400000000000000" pitchFamily="50" charset="-128"/>
              </a:rPr>
              <a:t>導入</a:t>
            </a:r>
            <a:r>
              <a:rPr lang="ja-JP" altLang="en-US" sz="800" b="1" dirty="0" smtClean="0">
                <a:latin typeface="BIZ UDPゴシック" panose="020B0400000000000000" pitchFamily="50" charset="-128"/>
                <a:ea typeface="BIZ UDPゴシック" panose="020B0400000000000000" pitchFamily="50" charset="-128"/>
              </a:rPr>
              <a:t>各社へ計画的に提案→受注 改善工事</a:t>
            </a:r>
            <a:endParaRPr lang="ja-JP" altLang="en-US" sz="800" b="1" dirty="0">
              <a:latin typeface="BIZ UDPゴシック" panose="020B0400000000000000" pitchFamily="50" charset="-128"/>
              <a:ea typeface="BIZ UDPゴシック" panose="020B0400000000000000" pitchFamily="50" charset="-128"/>
            </a:endParaRPr>
          </a:p>
        </p:txBody>
      </p:sp>
      <p:sp>
        <p:nvSpPr>
          <p:cNvPr id="115" name="テキスト ボックス 114">
            <a:extLst>
              <a:ext uri="{FF2B5EF4-FFF2-40B4-BE49-F238E27FC236}">
                <a16:creationId xmlns:a16="http://schemas.microsoft.com/office/drawing/2014/main" id="{60C3DAB6-DD13-4CFC-9E32-E4E5F86AAD51}"/>
              </a:ext>
            </a:extLst>
          </p:cNvPr>
          <p:cNvSpPr txBox="1"/>
          <p:nvPr/>
        </p:nvSpPr>
        <p:spPr>
          <a:xfrm>
            <a:off x="1030118" y="3831397"/>
            <a:ext cx="1877678" cy="199206"/>
          </a:xfrm>
          <a:prstGeom prst="homePlate">
            <a:avLst/>
          </a:prstGeom>
          <a:solidFill>
            <a:schemeClr val="bg1"/>
          </a:solidFill>
          <a:ln>
            <a:solidFill>
              <a:schemeClr val="tx1">
                <a:lumMod val="50000"/>
                <a:lumOff val="50000"/>
              </a:schemeClr>
            </a:solidFill>
          </a:ln>
        </p:spPr>
        <p:txBody>
          <a:bodyPr wrap="square" lIns="0" rIns="0" rtlCol="0">
            <a:noAutofit/>
          </a:bodyPr>
          <a:lstStyle/>
          <a:p>
            <a:pPr lvl="0" algn="ctr">
              <a:defRPr/>
            </a:pPr>
            <a:r>
              <a:rPr lang="ja-JP" altLang="en-US" sz="800" b="1" dirty="0">
                <a:solidFill>
                  <a:srgbClr val="DC0032"/>
                </a:solidFill>
                <a:latin typeface="BIZ UDPゴシック" panose="020B0400000000000000" pitchFamily="50" charset="-128"/>
                <a:ea typeface="BIZ UDPゴシック" panose="020B0400000000000000" pitchFamily="50" charset="-128"/>
              </a:rPr>
              <a:t>診断済み各社に翌年度年度に向けた提案</a:t>
            </a:r>
          </a:p>
        </p:txBody>
      </p:sp>
      <p:sp>
        <p:nvSpPr>
          <p:cNvPr id="116" name="テキスト ボックス 115">
            <a:extLst>
              <a:ext uri="{FF2B5EF4-FFF2-40B4-BE49-F238E27FC236}">
                <a16:creationId xmlns:a16="http://schemas.microsoft.com/office/drawing/2014/main" id="{60C3DAB6-DD13-4CFC-9E32-E4E5F86AAD51}"/>
              </a:ext>
            </a:extLst>
          </p:cNvPr>
          <p:cNvSpPr txBox="1"/>
          <p:nvPr/>
        </p:nvSpPr>
        <p:spPr>
          <a:xfrm>
            <a:off x="3039511" y="3830454"/>
            <a:ext cx="1877678" cy="199206"/>
          </a:xfrm>
          <a:prstGeom prst="homePlate">
            <a:avLst/>
          </a:prstGeom>
          <a:solidFill>
            <a:schemeClr val="bg1"/>
          </a:solidFill>
          <a:ln>
            <a:solidFill>
              <a:schemeClr val="tx1">
                <a:lumMod val="50000"/>
                <a:lumOff val="50000"/>
              </a:schemeClr>
            </a:solidFill>
          </a:ln>
        </p:spPr>
        <p:txBody>
          <a:bodyPr wrap="square" lIns="0" rIns="0" rtlCol="0">
            <a:noAutofit/>
          </a:bodyPr>
          <a:lstStyle/>
          <a:p>
            <a:pPr lvl="0" algn="ctr">
              <a:defRPr/>
            </a:pPr>
            <a:r>
              <a:rPr lang="ja-JP" altLang="en-US" sz="800" b="1" dirty="0">
                <a:solidFill>
                  <a:srgbClr val="DC0032"/>
                </a:solidFill>
                <a:latin typeface="BIZ UDPゴシック" panose="020B0400000000000000" pitchFamily="50" charset="-128"/>
                <a:ea typeface="BIZ UDPゴシック" panose="020B0400000000000000" pitchFamily="50" charset="-128"/>
              </a:rPr>
              <a:t>診断済み各社に翌年度年度に向けた提案</a:t>
            </a:r>
          </a:p>
        </p:txBody>
      </p:sp>
      <p:sp>
        <p:nvSpPr>
          <p:cNvPr id="117" name="テキスト ボックス 116">
            <a:extLst>
              <a:ext uri="{FF2B5EF4-FFF2-40B4-BE49-F238E27FC236}">
                <a16:creationId xmlns:a16="http://schemas.microsoft.com/office/drawing/2014/main" id="{60C3DAB6-DD13-4CFC-9E32-E4E5F86AAD51}"/>
              </a:ext>
            </a:extLst>
          </p:cNvPr>
          <p:cNvSpPr txBox="1"/>
          <p:nvPr/>
        </p:nvSpPr>
        <p:spPr>
          <a:xfrm>
            <a:off x="5115590" y="3830454"/>
            <a:ext cx="1877678" cy="199206"/>
          </a:xfrm>
          <a:prstGeom prst="homePlate">
            <a:avLst/>
          </a:prstGeom>
          <a:solidFill>
            <a:schemeClr val="bg1"/>
          </a:solidFill>
          <a:ln>
            <a:solidFill>
              <a:schemeClr val="tx1">
                <a:lumMod val="50000"/>
                <a:lumOff val="50000"/>
              </a:schemeClr>
            </a:solidFill>
          </a:ln>
        </p:spPr>
        <p:txBody>
          <a:bodyPr wrap="square" lIns="0" rIns="0" rtlCol="0">
            <a:noAutofit/>
          </a:bodyPr>
          <a:lstStyle/>
          <a:p>
            <a:pPr lvl="0" algn="ctr">
              <a:defRPr/>
            </a:pPr>
            <a:r>
              <a:rPr lang="ja-JP" altLang="en-US" sz="800" b="1" dirty="0">
                <a:latin typeface="BIZ UDPゴシック" panose="020B0400000000000000" pitchFamily="50" charset="-128"/>
                <a:ea typeface="BIZ UDPゴシック" panose="020B0400000000000000" pitchFamily="50" charset="-128"/>
              </a:rPr>
              <a:t>診断済み各社に翌年度年度に向けた提案</a:t>
            </a:r>
          </a:p>
        </p:txBody>
      </p:sp>
      <p:sp>
        <p:nvSpPr>
          <p:cNvPr id="118" name="テキスト ボックス 117">
            <a:extLst>
              <a:ext uri="{FF2B5EF4-FFF2-40B4-BE49-F238E27FC236}">
                <a16:creationId xmlns:a16="http://schemas.microsoft.com/office/drawing/2014/main" id="{60C3DAB6-DD13-4CFC-9E32-E4E5F86AAD51}"/>
              </a:ext>
            </a:extLst>
          </p:cNvPr>
          <p:cNvSpPr txBox="1"/>
          <p:nvPr/>
        </p:nvSpPr>
        <p:spPr>
          <a:xfrm>
            <a:off x="7077854" y="3839388"/>
            <a:ext cx="1877678" cy="199206"/>
          </a:xfrm>
          <a:prstGeom prst="homePlate">
            <a:avLst/>
          </a:prstGeom>
          <a:solidFill>
            <a:schemeClr val="bg1"/>
          </a:solidFill>
          <a:ln>
            <a:solidFill>
              <a:schemeClr val="tx1">
                <a:lumMod val="50000"/>
                <a:lumOff val="50000"/>
              </a:schemeClr>
            </a:solidFill>
          </a:ln>
        </p:spPr>
        <p:txBody>
          <a:bodyPr wrap="square" lIns="0" rIns="0" rtlCol="0">
            <a:noAutofit/>
          </a:bodyPr>
          <a:lstStyle/>
          <a:p>
            <a:pPr lvl="0" algn="ctr">
              <a:defRPr/>
            </a:pPr>
            <a:r>
              <a:rPr lang="ja-JP" altLang="en-US" sz="800" b="1" dirty="0">
                <a:latin typeface="BIZ UDPゴシック" panose="020B0400000000000000" pitchFamily="50" charset="-128"/>
                <a:ea typeface="BIZ UDPゴシック" panose="020B0400000000000000" pitchFamily="50" charset="-128"/>
              </a:rPr>
              <a:t>診断済み各社に翌年度年度に向けた提案</a:t>
            </a:r>
          </a:p>
        </p:txBody>
      </p:sp>
      <p:sp>
        <p:nvSpPr>
          <p:cNvPr id="119" name="テキスト ボックス 118">
            <a:extLst>
              <a:ext uri="{FF2B5EF4-FFF2-40B4-BE49-F238E27FC236}">
                <a16:creationId xmlns:a16="http://schemas.microsoft.com/office/drawing/2014/main" id="{60C3DAB6-DD13-4CFC-9E32-E4E5F86AAD51}"/>
              </a:ext>
            </a:extLst>
          </p:cNvPr>
          <p:cNvSpPr txBox="1"/>
          <p:nvPr/>
        </p:nvSpPr>
        <p:spPr>
          <a:xfrm>
            <a:off x="2972110" y="4089858"/>
            <a:ext cx="1991795" cy="16467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受注 </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改善工事</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(10</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百万円</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20" name="テキスト ボックス 119">
            <a:extLst>
              <a:ext uri="{FF2B5EF4-FFF2-40B4-BE49-F238E27FC236}">
                <a16:creationId xmlns:a16="http://schemas.microsoft.com/office/drawing/2014/main" id="{60C3DAB6-DD13-4CFC-9E32-E4E5F86AAD51}"/>
              </a:ext>
            </a:extLst>
          </p:cNvPr>
          <p:cNvSpPr txBox="1"/>
          <p:nvPr/>
        </p:nvSpPr>
        <p:spPr>
          <a:xfrm>
            <a:off x="5020061" y="4099488"/>
            <a:ext cx="1991795" cy="16467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受注 </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改善工事</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(10</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百万円</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21" name="テキスト ボックス 120">
            <a:extLst>
              <a:ext uri="{FF2B5EF4-FFF2-40B4-BE49-F238E27FC236}">
                <a16:creationId xmlns:a16="http://schemas.microsoft.com/office/drawing/2014/main" id="{60C3DAB6-DD13-4CFC-9E32-E4E5F86AAD51}"/>
              </a:ext>
            </a:extLst>
          </p:cNvPr>
          <p:cNvSpPr txBox="1"/>
          <p:nvPr/>
        </p:nvSpPr>
        <p:spPr>
          <a:xfrm>
            <a:off x="7020795" y="4091101"/>
            <a:ext cx="1991795" cy="164672"/>
          </a:xfrm>
          <a:prstGeom prst="rect">
            <a:avLst/>
          </a:prstGeom>
          <a:noFill/>
        </p:spPr>
        <p:txBody>
          <a:bodyPr wrap="square" lIns="0" r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800" b="1" dirty="0" smtClean="0">
                <a:solidFill>
                  <a:srgbClr val="000000"/>
                </a:solidFill>
                <a:latin typeface="BIZ UDPゴシック" panose="020B0400000000000000" pitchFamily="50" charset="-128"/>
                <a:ea typeface="BIZ UDPゴシック" panose="020B0400000000000000" pitchFamily="50" charset="-128"/>
              </a:rPr>
              <a:t>受注 </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改善工事</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(10</a:t>
            </a:r>
            <a:r>
              <a:rPr kumimoji="1" lang="ja-JP" altLang="en-US"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百万円</a:t>
            </a:r>
            <a:r>
              <a:rPr kumimoji="1" lang="en-US" altLang="ja-JP" sz="8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en-US" altLang="ja-JP" sz="8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22" name="テキスト ボックス 121">
            <a:extLst>
              <a:ext uri="{FF2B5EF4-FFF2-40B4-BE49-F238E27FC236}">
                <a16:creationId xmlns:a16="http://schemas.microsoft.com/office/drawing/2014/main" id="{60C3DAB6-DD13-4CFC-9E32-E4E5F86AAD51}"/>
              </a:ext>
            </a:extLst>
          </p:cNvPr>
          <p:cNvSpPr txBox="1"/>
          <p:nvPr/>
        </p:nvSpPr>
        <p:spPr>
          <a:xfrm>
            <a:off x="5114032" y="1688882"/>
            <a:ext cx="2169578" cy="234459"/>
          </a:xfrm>
          <a:prstGeom prst="borderCallout2">
            <a:avLst>
              <a:gd name="adj1" fmla="val 47188"/>
              <a:gd name="adj2" fmla="val -355"/>
              <a:gd name="adj3" fmla="val 47188"/>
              <a:gd name="adj4" fmla="val -18025"/>
              <a:gd name="adj5" fmla="val 433441"/>
              <a:gd name="adj6" fmla="val -83957"/>
            </a:avLst>
          </a:prstGeom>
          <a:solidFill>
            <a:schemeClr val="bg1"/>
          </a:solidFill>
          <a:ln>
            <a:solidFill>
              <a:srgbClr val="DC0032"/>
            </a:solidFill>
            <a:headEnd type="none" w="med" len="med"/>
            <a:tailEnd type="arrow" w="med" len="med"/>
          </a:ln>
        </p:spPr>
        <p:txBody>
          <a:bodyPr wrap="square" lIns="0" rIns="0" rtlCol="0">
            <a:noAutofit/>
          </a:bodyPr>
          <a:lstStyle/>
          <a:p>
            <a:pPr lvl="0" algn="ctr">
              <a:defRPr/>
            </a:pPr>
            <a:r>
              <a:rPr lang="en-US" altLang="ja-JP" sz="900" b="1" dirty="0">
                <a:solidFill>
                  <a:srgbClr val="DC0032"/>
                </a:solidFill>
                <a:latin typeface="BIZ UDPゴシック" panose="020B0400000000000000" pitchFamily="50" charset="-128"/>
                <a:ea typeface="BIZ UDPゴシック" panose="020B0400000000000000" pitchFamily="50" charset="-128"/>
              </a:rPr>
              <a:t>【</a:t>
            </a: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課題</a:t>
            </a:r>
            <a:r>
              <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】EMS</a:t>
            </a: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の保全・</a:t>
            </a:r>
            <a:r>
              <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CD</a:t>
            </a: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仕組みづくり</a:t>
            </a:r>
            <a:endPar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23" name="テキスト ボックス 122">
            <a:extLst>
              <a:ext uri="{FF2B5EF4-FFF2-40B4-BE49-F238E27FC236}">
                <a16:creationId xmlns:a16="http://schemas.microsoft.com/office/drawing/2014/main" id="{60C3DAB6-DD13-4CFC-9E32-E4E5F86AAD51}"/>
              </a:ext>
            </a:extLst>
          </p:cNvPr>
          <p:cNvSpPr txBox="1"/>
          <p:nvPr/>
        </p:nvSpPr>
        <p:spPr>
          <a:xfrm>
            <a:off x="3768910" y="4500084"/>
            <a:ext cx="3514700" cy="234459"/>
          </a:xfrm>
          <a:prstGeom prst="borderCallout2">
            <a:avLst>
              <a:gd name="adj1" fmla="val 47188"/>
              <a:gd name="adj2" fmla="val -355"/>
              <a:gd name="adj3" fmla="val 47188"/>
              <a:gd name="adj4" fmla="val -18025"/>
              <a:gd name="adj5" fmla="val -50002"/>
              <a:gd name="adj6" fmla="val -26537"/>
            </a:avLst>
          </a:prstGeom>
          <a:solidFill>
            <a:schemeClr val="bg1"/>
          </a:solidFill>
          <a:ln>
            <a:solidFill>
              <a:srgbClr val="DC0032"/>
            </a:solidFill>
            <a:headEnd type="none" w="med" len="med"/>
            <a:tailEnd type="arrow" w="med" len="med"/>
          </a:ln>
        </p:spPr>
        <p:txBody>
          <a:bodyPr wrap="square" lIns="0" rIns="0" rtlCol="0">
            <a:noAutofit/>
          </a:bodyPr>
          <a:lstStyle/>
          <a:p>
            <a:pPr lvl="0" algn="ctr">
              <a:defRPr/>
            </a:pPr>
            <a:r>
              <a:rPr lang="en-US" altLang="ja-JP" sz="900" b="1" dirty="0">
                <a:solidFill>
                  <a:srgbClr val="DC0032"/>
                </a:solidFill>
                <a:latin typeface="BIZ UDPゴシック" panose="020B0400000000000000" pitchFamily="50" charset="-128"/>
                <a:ea typeface="BIZ UDPゴシック" panose="020B0400000000000000" pitchFamily="50" charset="-128"/>
              </a:rPr>
              <a:t>【</a:t>
            </a: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課題</a:t>
            </a:r>
            <a:r>
              <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a:t>
            </a: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省エネソリューション事業骨組み確立の加速 </a:t>
            </a:r>
            <a:r>
              <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1.5</a:t>
            </a:r>
            <a:r>
              <a:rPr kumimoji="1" lang="ja-JP" altLang="en-US"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年立上げ</a:t>
            </a:r>
            <a:endParaRPr kumimoji="1" lang="en-US" altLang="ja-JP" sz="900" b="1" i="0" u="none" strike="noStrike" kern="120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20" name="角丸四角形 19"/>
          <p:cNvSpPr/>
          <p:nvPr/>
        </p:nvSpPr>
        <p:spPr>
          <a:xfrm>
            <a:off x="636280" y="2892710"/>
            <a:ext cx="4409558" cy="1487868"/>
          </a:xfrm>
          <a:prstGeom prst="roundRect">
            <a:avLst>
              <a:gd name="adj" fmla="val 7559"/>
            </a:avLst>
          </a:prstGeom>
          <a:noFill/>
          <a:ln w="1905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テキスト ボックス 128">
            <a:extLst>
              <a:ext uri="{FF2B5EF4-FFF2-40B4-BE49-F238E27FC236}">
                <a16:creationId xmlns:a16="http://schemas.microsoft.com/office/drawing/2014/main" id="{60C3DAB6-DD13-4CFC-9E32-E4E5F86AAD51}"/>
              </a:ext>
            </a:extLst>
          </p:cNvPr>
          <p:cNvSpPr txBox="1"/>
          <p:nvPr/>
        </p:nvSpPr>
        <p:spPr>
          <a:xfrm>
            <a:off x="7360828" y="4354191"/>
            <a:ext cx="1179364" cy="579783"/>
          </a:xfrm>
          <a:prstGeom prst="rect">
            <a:avLst/>
          </a:prstGeom>
          <a:solidFill>
            <a:schemeClr val="bg1"/>
          </a:solidFill>
          <a:ln>
            <a:solidFill>
              <a:srgbClr val="DC0032"/>
            </a:solidFill>
          </a:ln>
        </p:spPr>
        <p:txBody>
          <a:bodyPr wrap="square" lIns="36000" tIns="36000" rIns="36000" bIns="36000" rtlCol="0">
            <a:noAutofit/>
          </a:bodyPr>
          <a:lstStyle/>
          <a:p>
            <a:pPr lvl="0">
              <a:defRPr/>
            </a:pPr>
            <a:r>
              <a:rPr lang="ja-JP" altLang="en-US" sz="900" b="1" dirty="0">
                <a:solidFill>
                  <a:srgbClr val="DC0032"/>
                </a:solidFill>
                <a:latin typeface="BIZ UDPゴシック" panose="020B0400000000000000" pitchFamily="50" charset="-128"/>
                <a:ea typeface="BIZ UDPゴシック" panose="020B0400000000000000" pitchFamily="50" charset="-128"/>
              </a:rPr>
              <a:t>事業構築</a:t>
            </a:r>
            <a:r>
              <a:rPr lang="en-US" altLang="ja-JP" sz="900" b="1" dirty="0">
                <a:solidFill>
                  <a:srgbClr val="DC0032"/>
                </a:solidFill>
                <a:latin typeface="BIZ UDPゴシック" panose="020B0400000000000000" pitchFamily="50" charset="-128"/>
                <a:ea typeface="BIZ UDPゴシック" panose="020B0400000000000000" pitchFamily="50" charset="-128"/>
              </a:rPr>
              <a:t>:</a:t>
            </a:r>
            <a:r>
              <a:rPr lang="ja-JP" altLang="en-US" sz="900" b="1" dirty="0">
                <a:solidFill>
                  <a:srgbClr val="DC0032"/>
                </a:solidFill>
                <a:latin typeface="BIZ UDPゴシック" panose="020B0400000000000000" pitchFamily="50" charset="-128"/>
                <a:ea typeface="BIZ UDPゴシック" panose="020B0400000000000000" pitchFamily="50" charset="-128"/>
              </a:rPr>
              <a:t>小野、</a:t>
            </a:r>
            <a:r>
              <a:rPr lang="ja-JP" altLang="en-US" sz="900" b="1" dirty="0" smtClean="0">
                <a:solidFill>
                  <a:srgbClr val="DC0032"/>
                </a:solidFill>
                <a:latin typeface="BIZ UDPゴシック" panose="020B0400000000000000" pitchFamily="50" charset="-128"/>
                <a:ea typeface="BIZ UDPゴシック" panose="020B0400000000000000" pitchFamily="50" charset="-128"/>
              </a:rPr>
              <a:t>古田</a:t>
            </a:r>
            <a:endParaRPr lang="en-US" altLang="ja-JP" sz="900" b="1" dirty="0" smtClean="0">
              <a:solidFill>
                <a:srgbClr val="DC0032"/>
              </a:solidFill>
              <a:latin typeface="BIZ UDPゴシック" panose="020B0400000000000000" pitchFamily="50" charset="-128"/>
              <a:ea typeface="BIZ UDPゴシック" panose="020B0400000000000000" pitchFamily="50" charset="-128"/>
            </a:endParaRPr>
          </a:p>
          <a:p>
            <a:pPr>
              <a:spcBef>
                <a:spcPts val="400"/>
              </a:spcBef>
              <a:defRPr/>
            </a:pPr>
            <a:r>
              <a:rPr lang="ja-JP" altLang="en-US" sz="900" b="1" dirty="0">
                <a:solidFill>
                  <a:srgbClr val="DC0032"/>
                </a:solidFill>
                <a:latin typeface="BIZ UDPゴシック" panose="020B0400000000000000" pitchFamily="50" charset="-128"/>
                <a:ea typeface="BIZ UDPゴシック" panose="020B0400000000000000" pitchFamily="50" charset="-128"/>
              </a:rPr>
              <a:t>推進リーダ：</a:t>
            </a:r>
            <a:r>
              <a:rPr lang="ja-JP" altLang="en-US" sz="900" b="1" dirty="0" smtClean="0">
                <a:solidFill>
                  <a:srgbClr val="DC0032"/>
                </a:solidFill>
                <a:latin typeface="BIZ UDPゴシック" panose="020B0400000000000000" pitchFamily="50" charset="-128"/>
                <a:ea typeface="BIZ UDPゴシック" panose="020B0400000000000000" pitchFamily="50" charset="-128"/>
              </a:rPr>
              <a:t>浅野</a:t>
            </a:r>
            <a:endParaRPr lang="ja-JP" altLang="en-US" sz="900" b="1" dirty="0">
              <a:solidFill>
                <a:srgbClr val="DC0032"/>
              </a:solidFill>
              <a:latin typeface="BIZ UDPゴシック" panose="020B0400000000000000" pitchFamily="50" charset="-128"/>
              <a:ea typeface="BIZ UDPゴシック" panose="020B0400000000000000" pitchFamily="50" charset="-128"/>
            </a:endParaRPr>
          </a:p>
          <a:p>
            <a:pPr lvl="0">
              <a:lnSpc>
                <a:spcPts val="1400"/>
              </a:lnSpc>
              <a:defRPr/>
            </a:pPr>
            <a:r>
              <a:rPr lang="en-US" altLang="ja-JP" sz="900" b="1" dirty="0" smtClean="0">
                <a:solidFill>
                  <a:srgbClr val="DC0032"/>
                </a:solidFill>
                <a:latin typeface="BIZ UDPゴシック" panose="020B0400000000000000" pitchFamily="50" charset="-128"/>
                <a:ea typeface="BIZ UDPゴシック" panose="020B0400000000000000" pitchFamily="50" charset="-128"/>
              </a:rPr>
              <a:t>EMS</a:t>
            </a:r>
            <a:r>
              <a:rPr lang="ja-JP" altLang="en-US" sz="900" b="1" dirty="0">
                <a:solidFill>
                  <a:srgbClr val="DC0032"/>
                </a:solidFill>
                <a:latin typeface="BIZ UDPゴシック" panose="020B0400000000000000" pitchFamily="50" charset="-128"/>
                <a:ea typeface="BIZ UDPゴシック" panose="020B0400000000000000" pitchFamily="50" charset="-128"/>
              </a:rPr>
              <a:t>導入</a:t>
            </a:r>
            <a:r>
              <a:rPr lang="en-US" altLang="ja-JP" sz="900" b="1" dirty="0" smtClean="0">
                <a:solidFill>
                  <a:srgbClr val="DC0032"/>
                </a:solidFill>
                <a:latin typeface="BIZ UDPゴシック" panose="020B0400000000000000" pitchFamily="50" charset="-128"/>
                <a:ea typeface="BIZ UDPゴシック" panose="020B0400000000000000" pitchFamily="50" charset="-128"/>
              </a:rPr>
              <a:t>:</a:t>
            </a:r>
            <a:r>
              <a:rPr lang="ja-JP" altLang="en-US" sz="900" b="1" dirty="0" smtClean="0">
                <a:solidFill>
                  <a:srgbClr val="DC0032"/>
                </a:solidFill>
                <a:latin typeface="BIZ UDPゴシック" panose="020B0400000000000000" pitchFamily="50" charset="-128"/>
                <a:ea typeface="BIZ UDPゴシック" panose="020B0400000000000000" pitchFamily="50" charset="-128"/>
              </a:rPr>
              <a:t>中谷</a:t>
            </a:r>
            <a:r>
              <a:rPr lang="ja-JP" altLang="en-US" sz="900" b="1" dirty="0">
                <a:solidFill>
                  <a:srgbClr val="DC0032"/>
                </a:solidFill>
                <a:latin typeface="BIZ UDPゴシック" panose="020B0400000000000000" pitchFamily="50" charset="-128"/>
                <a:ea typeface="BIZ UDPゴシック" panose="020B0400000000000000" pitchFamily="50" charset="-128"/>
              </a:rPr>
              <a:t>　</a:t>
            </a:r>
            <a:endParaRPr lang="en-US" altLang="ja-JP" sz="900" b="1" dirty="0">
              <a:solidFill>
                <a:srgbClr val="DC0032"/>
              </a:solidFill>
              <a:latin typeface="BIZ UDPゴシック" panose="020B0400000000000000" pitchFamily="50" charset="-128"/>
              <a:ea typeface="BIZ UDPゴシック" panose="020B0400000000000000" pitchFamily="50" charset="-128"/>
            </a:endParaRPr>
          </a:p>
        </p:txBody>
      </p:sp>
      <p:sp>
        <p:nvSpPr>
          <p:cNvPr id="21" name="テキスト ボックス 20"/>
          <p:cNvSpPr txBox="1"/>
          <p:nvPr/>
        </p:nvSpPr>
        <p:spPr>
          <a:xfrm>
            <a:off x="154520" y="2657666"/>
            <a:ext cx="1005403" cy="261610"/>
          </a:xfrm>
          <a:prstGeom prst="rect">
            <a:avLst/>
          </a:prstGeom>
          <a:noFill/>
        </p:spPr>
        <p:txBody>
          <a:bodyPr wrap="none" rtlCol="0">
            <a:spAutoFit/>
          </a:bodyPr>
          <a:lstStyle/>
          <a:p>
            <a:r>
              <a:rPr kumimoji="1" lang="en-US" altLang="ja-JP" sz="1100" b="1" dirty="0" smtClean="0">
                <a:solidFill>
                  <a:srgbClr val="DC0032"/>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t>
            </a:r>
            <a:r>
              <a:rPr kumimoji="1" lang="ja-JP" altLang="en-US" sz="1100" b="1" dirty="0" smtClean="0">
                <a:solidFill>
                  <a:srgbClr val="DC0032"/>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立上げ期間</a:t>
            </a:r>
            <a:r>
              <a:rPr lang="en-US" altLang="ja-JP" sz="1100" b="1" dirty="0">
                <a:solidFill>
                  <a:srgbClr val="DC0032"/>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t>
            </a:r>
            <a:endParaRPr kumimoji="1" lang="ja-JP" altLang="en-US" sz="1100" b="1" dirty="0">
              <a:solidFill>
                <a:srgbClr val="DC0032"/>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899463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294967295"/>
          </p:nvPr>
        </p:nvSpPr>
        <p:spPr>
          <a:xfrm>
            <a:off x="8154988" y="6389688"/>
            <a:ext cx="989012" cy="360362"/>
          </a:xfrm>
        </p:spPr>
        <p:txBody>
          <a:bodyPr/>
          <a:lstStyle/>
          <a:p>
            <a:fld id="{80F554CA-2BEA-3E4B-997B-FC51848F792A}" type="slidenum">
              <a:rPr lang="ja-JP" altLang="en-US" smtClean="0"/>
              <a:pPr/>
              <a:t>10</a:t>
            </a:fld>
            <a:r>
              <a:rPr lang="en-US" altLang="ja-JP">
                <a:ea typeface="Verdana" panose="020B0604030504040204" pitchFamily="34" charset="0"/>
              </a:rPr>
              <a:t> </a:t>
            </a:r>
            <a:endParaRPr lang="ja-JP" altLang="en-US" dirty="0"/>
          </a:p>
        </p:txBody>
      </p:sp>
    </p:spTree>
    <p:extLst>
      <p:ext uri="{BB962C8B-B14F-4D97-AF65-F5344CB8AC3E}">
        <p14:creationId xmlns:p14="http://schemas.microsoft.com/office/powerpoint/2010/main" val="24002132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図 187">
            <a:extLst>
              <a:ext uri="{FF2B5EF4-FFF2-40B4-BE49-F238E27FC236}">
                <a16:creationId xmlns:a16="http://schemas.microsoft.com/office/drawing/2014/main" id="{3CEC8BB7-E61E-4906-A26C-4F4EA84B5A22}"/>
              </a:ext>
            </a:extLst>
          </p:cNvPr>
          <p:cNvPicPr>
            <a:picLocks noChangeAspect="1"/>
          </p:cNvPicPr>
          <p:nvPr/>
        </p:nvPicPr>
        <p:blipFill>
          <a:blip r:embed="rId3"/>
          <a:stretch>
            <a:fillRect/>
          </a:stretch>
        </p:blipFill>
        <p:spPr>
          <a:xfrm>
            <a:off x="1597384" y="3209486"/>
            <a:ext cx="479244" cy="494220"/>
          </a:xfrm>
          <a:prstGeom prst="rect">
            <a:avLst/>
          </a:prstGeom>
        </p:spPr>
      </p:pic>
      <p:sp>
        <p:nvSpPr>
          <p:cNvPr id="17" name="タイトル 1">
            <a:extLst>
              <a:ext uri="{FF2B5EF4-FFF2-40B4-BE49-F238E27FC236}">
                <a16:creationId xmlns:a16="http://schemas.microsoft.com/office/drawing/2014/main" id="{2214AE45-1A26-4998-9CED-5967BE63B255}"/>
              </a:ext>
            </a:extLst>
          </p:cNvPr>
          <p:cNvSpPr>
            <a:spLocks noGrp="1"/>
          </p:cNvSpPr>
          <p:nvPr>
            <p:ph type="title"/>
          </p:nvPr>
        </p:nvSpPr>
        <p:spPr>
          <a:xfrm>
            <a:off x="28704" y="32861"/>
            <a:ext cx="7260459" cy="370964"/>
          </a:xfrm>
        </p:spPr>
        <p:txBody>
          <a:bodyPr>
            <a:noAutofit/>
          </a:bodyPr>
          <a:lstStyle/>
          <a:p>
            <a:r>
              <a:rPr lang="ja-JP" altLang="en-US" sz="2400"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400" b="1" dirty="0">
                <a:latin typeface="Meiryo UI" panose="020B0604030504040204" pitchFamily="50" charset="-128"/>
                <a:ea typeface="Meiryo UI" panose="020B0604030504040204" pitchFamily="50" charset="-128"/>
                <a:cs typeface="Meiryo UI" panose="020B0604030504040204" pitchFamily="50" charset="-128"/>
              </a:rPr>
              <a:t>FSPF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acility </a:t>
            </a:r>
            <a:r>
              <a:rPr lang="en-US" altLang="ja-JP" sz="1800" b="1" u="sng" dirty="0">
                <a:latin typeface="Meiryo UI" panose="020B0604030504040204" pitchFamily="50" charset="-128"/>
                <a:ea typeface="Meiryo UI" panose="020B0604030504040204" pitchFamily="50" charset="-128"/>
                <a:cs typeface="Meiryo UI" panose="020B0604030504040204" pitchFamily="50" charset="-128"/>
              </a:rPr>
              <a:t>S</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olution </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P</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lat</a:t>
            </a:r>
            <a:r>
              <a:rPr lang="en-US" altLang="ja-JP" sz="1800" b="1" u="sng" dirty="0" err="1">
                <a:latin typeface="Meiryo UI" panose="020B0604030504040204" pitchFamily="50" charset="-128"/>
                <a:ea typeface="Meiryo UI" panose="020B0604030504040204" pitchFamily="50" charset="-128"/>
                <a:cs typeface="Meiryo UI" panose="020B0604030504040204" pitchFamily="50" charset="-128"/>
              </a:rPr>
              <a:t>F</a:t>
            </a:r>
            <a:r>
              <a:rPr lang="en-US" altLang="ja-JP" sz="1800" b="1" dirty="0" err="1">
                <a:latin typeface="Meiryo UI" panose="020B0604030504040204" pitchFamily="50" charset="-128"/>
                <a:ea typeface="Meiryo UI" panose="020B0604030504040204" pitchFamily="50" charset="-128"/>
                <a:cs typeface="Meiryo UI" panose="020B0604030504040204" pitchFamily="50" charset="-128"/>
              </a:rPr>
              <a:t>orm</a:t>
            </a:r>
            <a:r>
              <a:rPr lang="en-US" altLang="ja-JP" sz="18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b="1" dirty="0">
                <a:latin typeface="Meiryo UI" panose="020B0604030504040204" pitchFamily="50" charset="-128"/>
                <a:ea typeface="Meiryo UI" panose="020B0604030504040204" pitchFamily="50" charset="-128"/>
                <a:cs typeface="Meiryo UI" panose="020B0604030504040204" pitchFamily="50" charset="-128"/>
              </a:rPr>
              <a:t>　　 </a:t>
            </a:r>
            <a:r>
              <a:rPr lang="ja-JP" altLang="en-US" sz="2400" b="1" dirty="0">
                <a:latin typeface="Meiryo UI" panose="020B0604030504040204" pitchFamily="50" charset="-128"/>
                <a:ea typeface="Meiryo UI" panose="020B0604030504040204" pitchFamily="50" charset="-128"/>
                <a:cs typeface="Meiryo UI" panose="020B0604030504040204" pitchFamily="50" charset="-128"/>
              </a:rPr>
              <a:t>の具現化</a:t>
            </a:r>
          </a:p>
        </p:txBody>
      </p:sp>
      <p:sp>
        <p:nvSpPr>
          <p:cNvPr id="26" name="Rectangle 11"/>
          <p:cNvSpPr>
            <a:spLocks noChangeArrowheads="1"/>
          </p:cNvSpPr>
          <p:nvPr/>
        </p:nvSpPr>
        <p:spPr bwMode="auto">
          <a:xfrm>
            <a:off x="114915" y="407839"/>
            <a:ext cx="4279040"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目的</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年先の施設業務の情報活用の姿の先取り</a:t>
            </a:r>
            <a:endPar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シェアードサービスに向けた</a:t>
            </a:r>
            <a:r>
              <a:rPr lang="en-US" altLang="ja-JP"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PF</a:t>
            </a:r>
            <a:r>
              <a:rPr lang="ja-JP" altLang="en-US" sz="17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a:t>
            </a:r>
          </a:p>
        </p:txBody>
      </p:sp>
      <p:sp>
        <p:nvSpPr>
          <p:cNvPr id="6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547142" y="407839"/>
            <a:ext cx="41277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システム開発</a:t>
            </a:r>
            <a:endPar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67712" y="2088748"/>
            <a:ext cx="15346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DNG24</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構外施設</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角丸四角形 4"/>
          <p:cNvSpPr/>
          <p:nvPr/>
        </p:nvSpPr>
        <p:spPr>
          <a:xfrm>
            <a:off x="387497" y="1877298"/>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9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73008" y="1640786"/>
            <a:ext cx="717066"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①誰に</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12242" y="1994150"/>
            <a:ext cx="1534631"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AutoShape 2" descr="スマートフォンのアイコン素材 | アイコン素材ダウンロードサイト ..."/>
          <p:cNvSpPr>
            <a:spLocks noChangeAspect="1" noChangeArrowheads="1"/>
          </p:cNvSpPr>
          <p:nvPr/>
        </p:nvSpPr>
        <p:spPr bwMode="auto">
          <a:xfrm>
            <a:off x="155575" y="-1412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defRPr/>
            </a:pPr>
            <a:endParaRPr lang="ja-JP" altLang="en-US" sz="2000">
              <a:solidFill>
                <a:prstClr val="black"/>
              </a:solidFill>
              <a:latin typeface="Times New Roman" pitchFamily="18" charset="0"/>
              <a:ea typeface="ＭＳ Ｐゴシック" pitchFamily="50" charset="-128"/>
            </a:endParaRPr>
          </a:p>
        </p:txBody>
      </p:sp>
      <p:sp>
        <p:nvSpPr>
          <p:cNvPr id="10" name="動作設定ボタン: 進む/次へ 9">
            <a:hlinkClick r:id="rId4" action="ppaction://hlinksldjump" highlightClick="1"/>
          </p:cNvPr>
          <p:cNvSpPr/>
          <p:nvPr/>
        </p:nvSpPr>
        <p:spPr>
          <a:xfrm>
            <a:off x="4499993" y="108277"/>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grpSp>
        <p:nvGrpSpPr>
          <p:cNvPr id="8" name="グループ化 7"/>
          <p:cNvGrpSpPr/>
          <p:nvPr/>
        </p:nvGrpSpPr>
        <p:grpSpPr>
          <a:xfrm>
            <a:off x="4932973" y="745058"/>
            <a:ext cx="3823277" cy="1193352"/>
            <a:chOff x="453159" y="1715090"/>
            <a:chExt cx="2976306" cy="1193352"/>
          </a:xfrm>
        </p:grpSpPr>
        <p:sp>
          <p:nvSpPr>
            <p:cNvPr id="16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1812969"/>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A</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01579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B</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6897" y="2224822"/>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C</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453159" y="2427135"/>
              <a:ext cx="729866" cy="180065"/>
            </a:xfrm>
            <a:prstGeom prst="rect">
              <a:avLst/>
            </a:prstGeom>
            <a:noFill/>
            <a:ln w="12700">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DNG D</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643525" y="2643084"/>
              <a:ext cx="766302" cy="265358"/>
            </a:xfrm>
            <a:prstGeom prst="rect">
              <a:avLst/>
            </a:prstGeom>
            <a:noFill/>
            <a:ln w="12700">
              <a:noFill/>
            </a:ln>
            <a:effectLst/>
          </p:spPr>
          <p:txBody>
            <a:bodyPr wrap="square" lIns="0" tIns="36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24</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社</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7" name="グループ化 6"/>
            <p:cNvGrpSpPr/>
            <p:nvPr/>
          </p:nvGrpSpPr>
          <p:grpSpPr>
            <a:xfrm>
              <a:off x="1558010" y="1728891"/>
              <a:ext cx="692113" cy="997205"/>
              <a:chOff x="1948957" y="1678670"/>
              <a:chExt cx="692113" cy="997205"/>
            </a:xfrm>
          </p:grpSpPr>
          <p:sp>
            <p:nvSpPr>
              <p:cNvPr id="21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121667" y="1678670"/>
                <a:ext cx="519403" cy="997205"/>
              </a:xfrm>
              <a:prstGeom prst="rect">
                <a:avLst/>
              </a:prstGeom>
              <a:solidFill>
                <a:schemeClr val="bg1"/>
              </a:solidFill>
              <a:ln w="19050">
                <a:solidFill>
                  <a:srgbClr val="CC0000"/>
                </a:solidFill>
              </a:ln>
              <a:effectLst>
                <a:outerShdw blurRad="50800" dist="38100" dir="2700000" algn="tl" rotWithShape="0">
                  <a:prstClr val="black">
                    <a:alpha val="40000"/>
                  </a:prstClr>
                </a:outerShdw>
              </a:effectLst>
            </p:spPr>
            <p:txBody>
              <a:bodyPr vert="eaVert" wrap="square" lIns="0" tIns="36000" rIns="16200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ＦＳＰＦ</a:t>
                </a:r>
                <a:endParaRPr lang="en-US" altLang="ja-JP" sz="1400" b="1" dirty="0">
                  <a:solidFill>
                    <a:srgbClr val="CC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50059" y="194730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176200"/>
                <a:ext cx="470837" cy="256881"/>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保全費低減</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2447925"/>
                <a:ext cx="470837" cy="193030"/>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省エネ</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1948957" y="1729139"/>
                <a:ext cx="470837" cy="205983"/>
              </a:xfrm>
              <a:prstGeom prst="rect">
                <a:avLst/>
              </a:prstGeom>
              <a:solidFill>
                <a:schemeClr val="accent1">
                  <a:lumMod val="60000"/>
                  <a:lumOff val="40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安定供給</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1" name="カギ線コネクタ 10"/>
            <p:cNvCxnSpPr>
              <a:stCxn id="160" idx="3"/>
              <a:endCxn id="224" idx="1"/>
            </p:cNvCxnSpPr>
            <p:nvPr/>
          </p:nvCxnSpPr>
          <p:spPr>
            <a:xfrm flipV="1">
              <a:off x="1186763" y="1882352"/>
              <a:ext cx="371247" cy="20650"/>
            </a:xfrm>
            <a:prstGeom prst="bentConnector3">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カギ線コネクタ 226"/>
            <p:cNvCxnSpPr>
              <a:stCxn id="221" idx="3"/>
              <a:endCxn id="135" idx="1"/>
            </p:cNvCxnSpPr>
            <p:nvPr/>
          </p:nvCxnSpPr>
          <p:spPr>
            <a:xfrm>
              <a:off x="1183025" y="2517168"/>
              <a:ext cx="374985" cy="7749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カギ線コネクタ 227"/>
            <p:cNvCxnSpPr>
              <a:stCxn id="220" idx="3"/>
              <a:endCxn id="130" idx="1"/>
            </p:cNvCxnSpPr>
            <p:nvPr/>
          </p:nvCxnSpPr>
          <p:spPr>
            <a:xfrm flipV="1">
              <a:off x="1186763" y="2100522"/>
              <a:ext cx="372349" cy="214333"/>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カギ線コネクタ 228"/>
            <p:cNvCxnSpPr>
              <a:stCxn id="219" idx="3"/>
              <a:endCxn id="134" idx="1"/>
            </p:cNvCxnSpPr>
            <p:nvPr/>
          </p:nvCxnSpPr>
          <p:spPr>
            <a:xfrm>
              <a:off x="1186763" y="2105825"/>
              <a:ext cx="371247" cy="249037"/>
            </a:xfrm>
            <a:prstGeom prst="bentConnector3">
              <a:avLst>
                <a:gd name="adj1" fmla="val 50000"/>
              </a:avLst>
            </a:prstGeom>
            <a:ln>
              <a:solidFill>
                <a:srgbClr val="003399"/>
              </a:solidFill>
              <a:tailEnd type="triangle"/>
            </a:ln>
          </p:spPr>
          <p:style>
            <a:lnRef idx="1">
              <a:schemeClr val="accent1"/>
            </a:lnRef>
            <a:fillRef idx="0">
              <a:schemeClr val="accent1"/>
            </a:fillRef>
            <a:effectRef idx="0">
              <a:schemeClr val="accent1"/>
            </a:effectRef>
            <a:fontRef idx="minor">
              <a:schemeClr val="tx1"/>
            </a:fontRef>
          </p:style>
        </p:cxnSp>
        <p:grpSp>
          <p:nvGrpSpPr>
            <p:cNvPr id="4" name="グループ化 3"/>
            <p:cNvGrpSpPr/>
            <p:nvPr/>
          </p:nvGrpSpPr>
          <p:grpSpPr>
            <a:xfrm>
              <a:off x="2571016" y="1715090"/>
              <a:ext cx="858449" cy="1064332"/>
              <a:chOff x="2682382" y="1703716"/>
              <a:chExt cx="858449" cy="1064332"/>
            </a:xfrm>
          </p:grpSpPr>
          <p:grpSp>
            <p:nvGrpSpPr>
              <p:cNvPr id="2" name="グループ化 1"/>
              <p:cNvGrpSpPr/>
              <p:nvPr/>
            </p:nvGrpSpPr>
            <p:grpSpPr>
              <a:xfrm>
                <a:off x="2892759" y="1703716"/>
                <a:ext cx="648072" cy="1064331"/>
                <a:chOff x="2809217" y="1706806"/>
                <a:chExt cx="648072" cy="1064331"/>
              </a:xfrm>
            </p:grpSpPr>
            <p:sp>
              <p:nvSpPr>
                <p:cNvPr id="15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09217" y="1706806"/>
                  <a:ext cx="648072" cy="1064331"/>
                </a:xfrm>
                <a:prstGeom prst="rect">
                  <a:avLst/>
                </a:prstGeom>
                <a:noFill/>
                <a:ln w="28575">
                  <a:solidFill>
                    <a:schemeClr val="tx1">
                      <a:lumMod val="50000"/>
                      <a:lumOff val="50000"/>
                    </a:schemeClr>
                  </a:solidFill>
                </a:ln>
                <a:effectLst/>
              </p:spPr>
              <p:txBody>
                <a:bodyPr wrap="square" lIns="0" tIns="72000" rIns="0" bIns="0" anchor="t"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DN</a:t>
                  </a:r>
                  <a:r>
                    <a:rPr lang="ja-JP" altLang="en-US"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a:t>
                  </a:r>
                  <a:endParaRPr lang="en-US" altLang="ja-JP" sz="9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1912634"/>
                  <a:ext cx="544486" cy="180272"/>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DECS</a:t>
                  </a: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err="1">
                      <a:solidFill>
                        <a:prstClr val="black"/>
                      </a:solidFill>
                      <a:latin typeface="Meiryo UI" panose="020B0604030504040204" pitchFamily="50" charset="-128"/>
                      <a:ea typeface="Meiryo UI" panose="020B0604030504040204" pitchFamily="50" charset="-128"/>
                      <a:cs typeface="Meiryo UI" panose="020B0604030504040204" pitchFamily="50" charset="-128"/>
                    </a:rPr>
                    <a:t>IoT</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8"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132278"/>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PLANET</a:t>
                  </a:r>
                </a:p>
              </p:txBody>
            </p:sp>
            <p:sp>
              <p:nvSpPr>
                <p:cNvPr id="15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543358"/>
                  <a:ext cx="544486" cy="175088"/>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EMS</a:t>
                  </a:r>
                </a:p>
              </p:txBody>
            </p:sp>
            <p:sp>
              <p:nvSpPr>
                <p:cNvPr id="161"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861170" y="2338695"/>
                  <a:ext cx="544486" cy="168167"/>
                </a:xfrm>
                <a:prstGeom prst="rect">
                  <a:avLst/>
                </a:prstGeom>
                <a:solidFill>
                  <a:schemeClr val="bg1">
                    <a:lumMod val="75000"/>
                  </a:schemeClr>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METS</a:t>
                  </a:r>
                </a:p>
              </p:txBody>
            </p:sp>
          </p:grpSp>
          <p:sp>
            <p:nvSpPr>
              <p:cNvPr id="16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82382" y="1703716"/>
                <a:ext cx="218451" cy="1064332"/>
              </a:xfrm>
              <a:prstGeom prst="rect">
                <a:avLst/>
              </a:prstGeom>
              <a:solidFill>
                <a:schemeClr val="bg1"/>
              </a:solidFill>
              <a:ln w="28575">
                <a:solidFill>
                  <a:schemeClr val="bg1">
                    <a:lumMod val="50000"/>
                  </a:schemeClr>
                </a:solidFill>
                <a:miter lim="800000"/>
                <a:headEnd/>
                <a:tailEnd/>
              </a:ln>
              <a:effectLst/>
              <a:extLst/>
            </p:spPr>
            <p:txBody>
              <a:bodyPr vert="eaVert" wrap="square" lIns="0" tIns="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体系化システム</a:t>
                </a:r>
                <a:endPar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77" name="右矢印 176"/>
            <p:cNvSpPr/>
            <p:nvPr/>
          </p:nvSpPr>
          <p:spPr>
            <a:xfrm flipH="1">
              <a:off x="2159008" y="1969296"/>
              <a:ext cx="429297" cy="516282"/>
            </a:xfrm>
            <a:prstGeom prst="rightArrow">
              <a:avLst>
                <a:gd name="adj1" fmla="val 50000"/>
                <a:gd name="adj2" fmla="val 53642"/>
              </a:avLst>
            </a:prstGeom>
            <a:solidFill>
              <a:srgbClr val="FFC0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機能</a:t>
              </a:r>
              <a:endParaRPr lang="en-US" altLang="ja-JP" sz="900" dirty="0">
                <a:solidFill>
                  <a:srgbClr val="CC0000"/>
                </a:solidFill>
                <a:latin typeface="メイリオ" panose="020B0604030504040204" pitchFamily="50" charset="-128"/>
                <a:ea typeface="メイリオ" panose="020B0604030504040204" pitchFamily="50" charset="-128"/>
              </a:endParaRPr>
            </a:p>
            <a:p>
              <a:pPr algn="ctr" fontAlgn="base">
                <a:lnSpc>
                  <a:spcPts val="800"/>
                </a:lnSpc>
                <a:spcBef>
                  <a:spcPct val="0"/>
                </a:spcBef>
                <a:spcAft>
                  <a:spcPct val="0"/>
                </a:spcAft>
                <a:defRPr/>
              </a:pPr>
              <a:r>
                <a:rPr lang="ja-JP" altLang="en-US" sz="900" dirty="0">
                  <a:solidFill>
                    <a:srgbClr val="CC0000"/>
                  </a:solidFill>
                  <a:latin typeface="メイリオ" panose="020B0604030504040204" pitchFamily="50" charset="-128"/>
                  <a:ea typeface="メイリオ" panose="020B0604030504040204" pitchFamily="50" charset="-128"/>
                </a:rPr>
                <a:t>最小化</a:t>
              </a:r>
            </a:p>
          </p:txBody>
        </p:sp>
      </p:grpSp>
      <p:sp>
        <p:nvSpPr>
          <p:cNvPr id="167" name="テキスト ボックス 166"/>
          <p:cNvSpPr txBox="1"/>
          <p:nvPr/>
        </p:nvSpPr>
        <p:spPr>
          <a:xfrm>
            <a:off x="6219360" y="552997"/>
            <a:ext cx="1336364" cy="231858"/>
          </a:xfrm>
          <a:prstGeom prst="rect">
            <a:avLst/>
          </a:prstGeom>
          <a:no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2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クラウド構築</a:t>
            </a:r>
          </a:p>
        </p:txBody>
      </p:sp>
      <p:grpSp>
        <p:nvGrpSpPr>
          <p:cNvPr id="264" name="グループ化 263"/>
          <p:cNvGrpSpPr/>
          <p:nvPr/>
        </p:nvGrpSpPr>
        <p:grpSpPr>
          <a:xfrm>
            <a:off x="4788024" y="2352056"/>
            <a:ext cx="4136570" cy="1664403"/>
            <a:chOff x="4788024" y="2833191"/>
            <a:chExt cx="4136570" cy="1664403"/>
          </a:xfrm>
        </p:grpSpPr>
        <p:sp>
          <p:nvSpPr>
            <p:cNvPr id="170" name="正方形/長方形 169">
              <a:extLst>
                <a:ext uri="{FF2B5EF4-FFF2-40B4-BE49-F238E27FC236}">
                  <a16:creationId xmlns:a16="http://schemas.microsoft.com/office/drawing/2014/main" id="{3AEE9E59-C4A5-4355-A419-473AC1A4981B}"/>
                </a:ext>
              </a:extLst>
            </p:cNvPr>
            <p:cNvSpPr/>
            <p:nvPr/>
          </p:nvSpPr>
          <p:spPr>
            <a:xfrm>
              <a:off x="4912340" y="4279900"/>
              <a:ext cx="72314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ﾕｰｻﾞ</a:t>
              </a:r>
            </a:p>
          </p:txBody>
        </p:sp>
        <p:grpSp>
          <p:nvGrpSpPr>
            <p:cNvPr id="171" name="グループ化 170">
              <a:extLst>
                <a:ext uri="{FF2B5EF4-FFF2-40B4-BE49-F238E27FC236}">
                  <a16:creationId xmlns:a16="http://schemas.microsoft.com/office/drawing/2014/main" id="{4897BB82-990E-44BC-9202-0183B351004E}"/>
                </a:ext>
              </a:extLst>
            </p:cNvPr>
            <p:cNvGrpSpPr/>
            <p:nvPr/>
          </p:nvGrpSpPr>
          <p:grpSpPr>
            <a:xfrm>
              <a:off x="4788024" y="2833191"/>
              <a:ext cx="4136570" cy="1664403"/>
              <a:chOff x="3382" y="5015656"/>
              <a:chExt cx="4136570" cy="1664403"/>
            </a:xfrm>
          </p:grpSpPr>
          <p:pic>
            <p:nvPicPr>
              <p:cNvPr id="173" name="Picture 10" descr="オペレーターのシルエット07 | 無料のAi・PNG白黒シルエットイラスト">
                <a:extLst>
                  <a:ext uri="{FF2B5EF4-FFF2-40B4-BE49-F238E27FC236}">
                    <a16:creationId xmlns:a16="http://schemas.microsoft.com/office/drawing/2014/main" id="{D2F92D30-CFDB-406A-A04A-7174E10B291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998" t="12003" r="16188" b="12416"/>
              <a:stretch/>
            </p:blipFill>
            <p:spPr bwMode="auto">
              <a:xfrm>
                <a:off x="2211051" y="5650153"/>
                <a:ext cx="300746" cy="340202"/>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1">
                <a:extLst>
                  <a:ext uri="{FF2B5EF4-FFF2-40B4-BE49-F238E27FC236}">
                    <a16:creationId xmlns:a16="http://schemas.microsoft.com/office/drawing/2014/main" id="{10BA83C3-8875-4276-A224-7877D808264D}"/>
                  </a:ext>
                </a:extLst>
              </p:cNvPr>
              <p:cNvSpPr>
                <a:spLocks noChangeArrowheads="1"/>
              </p:cNvSpPr>
              <p:nvPr/>
            </p:nvSpPr>
            <p:spPr bwMode="auto">
              <a:xfrm>
                <a:off x="3382" y="5015656"/>
                <a:ext cx="34091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案</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情報活用からのオペレータアクション</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176" name="Rectangle 11">
                <a:extLst>
                  <a:ext uri="{FF2B5EF4-FFF2-40B4-BE49-F238E27FC236}">
                    <a16:creationId xmlns:a16="http://schemas.microsoft.com/office/drawing/2014/main" id="{3D4E5FBE-0D9E-49C4-B4B3-8C6FF8B0D0AA}"/>
                  </a:ext>
                </a:extLst>
              </p:cNvPr>
              <p:cNvSpPr>
                <a:spLocks noChangeArrowheads="1"/>
              </p:cNvSpPr>
              <p:nvPr/>
            </p:nvSpPr>
            <p:spPr bwMode="auto">
              <a:xfrm>
                <a:off x="1301489"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逸脱を識別</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0" name="Rectangle 11">
                <a:extLst>
                  <a:ext uri="{FF2B5EF4-FFF2-40B4-BE49-F238E27FC236}">
                    <a16:creationId xmlns:a16="http://schemas.microsoft.com/office/drawing/2014/main" id="{48DAA316-4F82-40A6-AEC6-3A56B94C8429}"/>
                  </a:ext>
                </a:extLst>
              </p:cNvPr>
              <p:cNvSpPr>
                <a:spLocks noChangeArrowheads="1"/>
              </p:cNvSpPr>
              <p:nvPr/>
            </p:nvSpPr>
            <p:spPr bwMode="auto">
              <a:xfrm>
                <a:off x="2529524" y="5745051"/>
                <a:ext cx="911249" cy="177856"/>
              </a:xfrm>
              <a:prstGeom prst="homePlate">
                <a:avLst/>
              </a:prstGeom>
              <a:solidFill>
                <a:srgbClr val="CC0000"/>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重要度を判断</a:t>
                </a:r>
                <a:endParaRPr lang="en-US" altLang="ja-JP" sz="800"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8" name="Rectangle 11">
                <a:extLst>
                  <a:ext uri="{FF2B5EF4-FFF2-40B4-BE49-F238E27FC236}">
                    <a16:creationId xmlns:a16="http://schemas.microsoft.com/office/drawing/2014/main" id="{206F19A9-0115-4DFB-910C-D994F441612C}"/>
                  </a:ext>
                </a:extLst>
              </p:cNvPr>
              <p:cNvSpPr>
                <a:spLocks noChangeArrowheads="1"/>
              </p:cNvSpPr>
              <p:nvPr/>
            </p:nvSpPr>
            <p:spPr bwMode="auto">
              <a:xfrm>
                <a:off x="75390" y="5694420"/>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自動収集</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5" name="正方形/長方形 224">
                <a:extLst>
                  <a:ext uri="{FF2B5EF4-FFF2-40B4-BE49-F238E27FC236}">
                    <a16:creationId xmlns:a16="http://schemas.microsoft.com/office/drawing/2014/main" id="{79A61A73-9107-4E20-AEC1-1EEE524B9EAA}"/>
                  </a:ext>
                </a:extLst>
              </p:cNvPr>
              <p:cNvSpPr/>
              <p:nvPr/>
            </p:nvSpPr>
            <p:spPr>
              <a:xfrm>
                <a:off x="1410601" y="5612483"/>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異常検知</a:t>
                </a:r>
              </a:p>
            </p:txBody>
          </p:sp>
          <p:sp>
            <p:nvSpPr>
              <p:cNvPr id="226" name="正方形/長方形 225">
                <a:extLst>
                  <a:ext uri="{FF2B5EF4-FFF2-40B4-BE49-F238E27FC236}">
                    <a16:creationId xmlns:a16="http://schemas.microsoft.com/office/drawing/2014/main" id="{B6F27AE0-18C9-46BB-BEB8-75A45D098EF9}"/>
                  </a:ext>
                </a:extLst>
              </p:cNvPr>
              <p:cNvSpPr/>
              <p:nvPr/>
            </p:nvSpPr>
            <p:spPr>
              <a:xfrm>
                <a:off x="2591238" y="5612482"/>
                <a:ext cx="650608"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処置・対応</a:t>
                </a:r>
              </a:p>
            </p:txBody>
          </p:sp>
          <p:cxnSp>
            <p:nvCxnSpPr>
              <p:cNvPr id="230" name="直線コネクタ 229">
                <a:extLst>
                  <a:ext uri="{FF2B5EF4-FFF2-40B4-BE49-F238E27FC236}">
                    <a16:creationId xmlns:a16="http://schemas.microsoft.com/office/drawing/2014/main" id="{26DFAF24-9E52-4FA0-8EA3-F5546F4A1897}"/>
                  </a:ext>
                </a:extLst>
              </p:cNvPr>
              <p:cNvCxnSpPr>
                <a:cxnSpLocks/>
              </p:cNvCxnSpPr>
              <p:nvPr/>
            </p:nvCxnSpPr>
            <p:spPr>
              <a:xfrm>
                <a:off x="610472" y="5585037"/>
                <a:ext cx="800129"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31" name="直線コネクタ 230">
                <a:extLst>
                  <a:ext uri="{FF2B5EF4-FFF2-40B4-BE49-F238E27FC236}">
                    <a16:creationId xmlns:a16="http://schemas.microsoft.com/office/drawing/2014/main" id="{A7AAC39E-195B-4179-8DD5-D2C9AC13E403}"/>
                  </a:ext>
                </a:extLst>
              </p:cNvPr>
              <p:cNvCxnSpPr/>
              <p:nvPr/>
            </p:nvCxnSpPr>
            <p:spPr>
              <a:xfrm>
                <a:off x="471258" y="6112503"/>
                <a:ext cx="936718"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32" name="図 231">
                <a:extLst>
                  <a:ext uri="{FF2B5EF4-FFF2-40B4-BE49-F238E27FC236}">
                    <a16:creationId xmlns:a16="http://schemas.microsoft.com/office/drawing/2014/main" id="{FF134F12-8C40-43A1-A921-6AD26D9ABC25}"/>
                  </a:ext>
                </a:extLst>
              </p:cNvPr>
              <p:cNvPicPr>
                <a:picLocks noChangeAspect="1"/>
              </p:cNvPicPr>
              <p:nvPr/>
            </p:nvPicPr>
            <p:blipFill>
              <a:blip r:embed="rId6"/>
              <a:stretch>
                <a:fillRect/>
              </a:stretch>
            </p:blipFill>
            <p:spPr>
              <a:xfrm>
                <a:off x="971600" y="5477418"/>
                <a:ext cx="207282" cy="231668"/>
              </a:xfrm>
              <a:prstGeom prst="rect">
                <a:avLst/>
              </a:prstGeom>
            </p:spPr>
          </p:pic>
          <p:pic>
            <p:nvPicPr>
              <p:cNvPr id="234" name="図 233">
                <a:extLst>
                  <a:ext uri="{FF2B5EF4-FFF2-40B4-BE49-F238E27FC236}">
                    <a16:creationId xmlns:a16="http://schemas.microsoft.com/office/drawing/2014/main" id="{10AFA83C-5A5B-4390-8D7B-F083A58DEBA5}"/>
                  </a:ext>
                </a:extLst>
              </p:cNvPr>
              <p:cNvPicPr>
                <a:picLocks noChangeAspect="1"/>
              </p:cNvPicPr>
              <p:nvPr/>
            </p:nvPicPr>
            <p:blipFill>
              <a:blip r:embed="rId6"/>
              <a:stretch>
                <a:fillRect/>
              </a:stretch>
            </p:blipFill>
            <p:spPr>
              <a:xfrm>
                <a:off x="971600" y="5996669"/>
                <a:ext cx="207282" cy="231668"/>
              </a:xfrm>
              <a:prstGeom prst="rect">
                <a:avLst/>
              </a:prstGeom>
            </p:spPr>
          </p:pic>
          <p:cxnSp>
            <p:nvCxnSpPr>
              <p:cNvPr id="235" name="直線コネクタ 234">
                <a:extLst>
                  <a:ext uri="{FF2B5EF4-FFF2-40B4-BE49-F238E27FC236}">
                    <a16:creationId xmlns:a16="http://schemas.microsoft.com/office/drawing/2014/main" id="{1ACF6DF5-79DF-49EA-AFE0-6E1148601753}"/>
                  </a:ext>
                </a:extLst>
              </p:cNvPr>
              <p:cNvCxnSpPr>
                <a:cxnSpLocks/>
              </p:cNvCxnSpPr>
              <p:nvPr/>
            </p:nvCxnSpPr>
            <p:spPr>
              <a:xfrm>
                <a:off x="1407976" y="5585037"/>
                <a:ext cx="0" cy="527466"/>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36" name="四角形: 角を丸くする 167">
                <a:extLst>
                  <a:ext uri="{FF2B5EF4-FFF2-40B4-BE49-F238E27FC236}">
                    <a16:creationId xmlns:a16="http://schemas.microsoft.com/office/drawing/2014/main" id="{8069DCA6-6B12-4378-BDAC-9D8E56154311}"/>
                  </a:ext>
                </a:extLst>
              </p:cNvPr>
              <p:cNvSpPr/>
              <p:nvPr/>
            </p:nvSpPr>
            <p:spPr>
              <a:xfrm>
                <a:off x="225718" y="5361638"/>
                <a:ext cx="498228" cy="1245879"/>
              </a:xfrm>
              <a:prstGeom prst="roundRect">
                <a:avLst>
                  <a:gd name="adj" fmla="val 7939"/>
                </a:avLst>
              </a:prstGeom>
              <a:noFill/>
              <a:ln w="9525">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pic>
            <p:nvPicPr>
              <p:cNvPr id="237" name="図 236">
                <a:extLst>
                  <a:ext uri="{FF2B5EF4-FFF2-40B4-BE49-F238E27FC236}">
                    <a16:creationId xmlns:a16="http://schemas.microsoft.com/office/drawing/2014/main" id="{11F5010C-3194-49E2-B250-4A60F3958BD6}"/>
                  </a:ext>
                </a:extLst>
              </p:cNvPr>
              <p:cNvPicPr>
                <a:picLocks noChangeAspect="1"/>
              </p:cNvPicPr>
              <p:nvPr/>
            </p:nvPicPr>
            <p:blipFill>
              <a:blip r:embed="rId7"/>
              <a:stretch>
                <a:fillRect/>
              </a:stretch>
            </p:blipFill>
            <p:spPr>
              <a:xfrm>
                <a:off x="3541796" y="5139968"/>
                <a:ext cx="309082" cy="403677"/>
              </a:xfrm>
              <a:prstGeom prst="rect">
                <a:avLst/>
              </a:prstGeom>
            </p:spPr>
          </p:pic>
          <p:sp>
            <p:nvSpPr>
              <p:cNvPr id="238" name="正方形/長方形 237">
                <a:extLst>
                  <a:ext uri="{FF2B5EF4-FFF2-40B4-BE49-F238E27FC236}">
                    <a16:creationId xmlns:a16="http://schemas.microsoft.com/office/drawing/2014/main" id="{06085699-DB89-447F-A94E-64591F5972F4}"/>
                  </a:ext>
                </a:extLst>
              </p:cNvPr>
              <p:cNvSpPr/>
              <p:nvPr/>
            </p:nvSpPr>
            <p:spPr>
              <a:xfrm>
                <a:off x="3327456" y="5551155"/>
                <a:ext cx="772077"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状態監視</a:t>
                </a:r>
              </a:p>
            </p:txBody>
          </p:sp>
          <p:pic>
            <p:nvPicPr>
              <p:cNvPr id="239" name="Picture 14" descr="アラーム管理機能の紹介 | ITマネジメント | LanScope Cat">
                <a:extLst>
                  <a:ext uri="{FF2B5EF4-FFF2-40B4-BE49-F238E27FC236}">
                    <a16:creationId xmlns:a16="http://schemas.microsoft.com/office/drawing/2014/main" id="{12F43AA8-3298-4AD0-9D08-83E06634F8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494" t="28654" r="34921" b="26554"/>
              <a:stretch/>
            </p:blipFill>
            <p:spPr bwMode="auto">
              <a:xfrm>
                <a:off x="3515166" y="5705177"/>
                <a:ext cx="341631" cy="337059"/>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0" descr="Invoice icon vector isolated on white background, Invoice sign , linear symbol and stroke design elements in outline style. Invoice icon vector isolated on white stock illustration">
                <a:extLst>
                  <a:ext uri="{FF2B5EF4-FFF2-40B4-BE49-F238E27FC236}">
                    <a16:creationId xmlns:a16="http://schemas.microsoft.com/office/drawing/2014/main" id="{E62DD3D5-D2A3-4CC2-82A4-D67482157A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78382" y="6149028"/>
                <a:ext cx="415197" cy="415197"/>
              </a:xfrm>
              <a:prstGeom prst="rect">
                <a:avLst/>
              </a:prstGeom>
              <a:noFill/>
              <a:extLst>
                <a:ext uri="{909E8E84-426E-40DD-AFC4-6F175D3DCCD1}">
                  <a14:hiddenFill xmlns:a14="http://schemas.microsoft.com/office/drawing/2010/main">
                    <a:solidFill>
                      <a:srgbClr val="FFFFFF"/>
                    </a:solidFill>
                  </a14:hiddenFill>
                </a:ext>
              </a:extLst>
            </p:spPr>
          </p:pic>
          <p:sp>
            <p:nvSpPr>
              <p:cNvPr id="241" name="正方形/長方形 240">
                <a:extLst>
                  <a:ext uri="{FF2B5EF4-FFF2-40B4-BE49-F238E27FC236}">
                    <a16:creationId xmlns:a16="http://schemas.microsoft.com/office/drawing/2014/main" id="{0C02061B-FBEC-4454-A22C-65916144B0B0}"/>
                  </a:ext>
                </a:extLst>
              </p:cNvPr>
              <p:cNvSpPr/>
              <p:nvPr/>
            </p:nvSpPr>
            <p:spPr>
              <a:xfrm>
                <a:off x="3275856" y="5990823"/>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異常管理</a:t>
                </a:r>
              </a:p>
            </p:txBody>
          </p:sp>
          <p:cxnSp>
            <p:nvCxnSpPr>
              <p:cNvPr id="242" name="直線コネクタ 241">
                <a:extLst>
                  <a:ext uri="{FF2B5EF4-FFF2-40B4-BE49-F238E27FC236}">
                    <a16:creationId xmlns:a16="http://schemas.microsoft.com/office/drawing/2014/main" id="{107A7ED4-A538-43AA-8712-0180A81ED430}"/>
                  </a:ext>
                </a:extLst>
              </p:cNvPr>
              <p:cNvCxnSpPr>
                <a:cxnSpLocks/>
              </p:cNvCxnSpPr>
              <p:nvPr/>
            </p:nvCxnSpPr>
            <p:spPr>
              <a:xfrm>
                <a:off x="723462" y="6396977"/>
                <a:ext cx="2880000"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pic>
            <p:nvPicPr>
              <p:cNvPr id="244" name="図 243">
                <a:extLst>
                  <a:ext uri="{FF2B5EF4-FFF2-40B4-BE49-F238E27FC236}">
                    <a16:creationId xmlns:a16="http://schemas.microsoft.com/office/drawing/2014/main" id="{D73933E1-EAFF-446E-9AB0-1E3320684905}"/>
                  </a:ext>
                </a:extLst>
              </p:cNvPr>
              <p:cNvPicPr>
                <a:picLocks noChangeAspect="1"/>
              </p:cNvPicPr>
              <p:nvPr/>
            </p:nvPicPr>
            <p:blipFill>
              <a:blip r:embed="rId6"/>
              <a:stretch>
                <a:fillRect/>
              </a:stretch>
            </p:blipFill>
            <p:spPr>
              <a:xfrm flipH="1">
                <a:off x="2102900" y="6281143"/>
                <a:ext cx="207282" cy="231668"/>
              </a:xfrm>
              <a:prstGeom prst="rect">
                <a:avLst/>
              </a:prstGeom>
            </p:spPr>
          </p:pic>
          <p:sp>
            <p:nvSpPr>
              <p:cNvPr id="245" name="正方形/長方形 244">
                <a:extLst>
                  <a:ext uri="{FF2B5EF4-FFF2-40B4-BE49-F238E27FC236}">
                    <a16:creationId xmlns:a16="http://schemas.microsoft.com/office/drawing/2014/main" id="{7F875C8E-EA99-4458-B868-734851AF9055}"/>
                  </a:ext>
                </a:extLst>
              </p:cNvPr>
              <p:cNvSpPr/>
              <p:nvPr/>
            </p:nvSpPr>
            <p:spPr>
              <a:xfrm>
                <a:off x="3263103" y="6497958"/>
                <a:ext cx="864096"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保全提案</a:t>
                </a:r>
              </a:p>
            </p:txBody>
          </p:sp>
          <p:sp>
            <p:nvSpPr>
              <p:cNvPr id="248" name="正方形/長方形 247">
                <a:extLst>
                  <a:ext uri="{FF2B5EF4-FFF2-40B4-BE49-F238E27FC236}">
                    <a16:creationId xmlns:a16="http://schemas.microsoft.com/office/drawing/2014/main" id="{61B32F5B-ED7B-4983-A6F6-EB655BE841EA}"/>
                  </a:ext>
                </a:extLst>
              </p:cNvPr>
              <p:cNvSpPr/>
              <p:nvPr/>
            </p:nvSpPr>
            <p:spPr>
              <a:xfrm>
                <a:off x="2030297" y="6024324"/>
                <a:ext cx="100981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付加価値</a:t>
                </a:r>
              </a:p>
            </p:txBody>
          </p:sp>
          <p:sp>
            <p:nvSpPr>
              <p:cNvPr id="265" name="正方形/長方形 264">
                <a:extLst>
                  <a:ext uri="{FF2B5EF4-FFF2-40B4-BE49-F238E27FC236}">
                    <a16:creationId xmlns:a16="http://schemas.microsoft.com/office/drawing/2014/main" id="{61B32F5B-ED7B-4983-A6F6-EB655BE841EA}"/>
                  </a:ext>
                </a:extLst>
              </p:cNvPr>
              <p:cNvSpPr/>
              <p:nvPr/>
            </p:nvSpPr>
            <p:spPr>
              <a:xfrm>
                <a:off x="726787" y="6268915"/>
                <a:ext cx="1489092" cy="182101"/>
              </a:xfrm>
              <a:prstGeom prst="rect">
                <a:avLst/>
              </a:prstGeom>
            </p:spPr>
            <p:txBody>
              <a:bodyPr wrap="square">
                <a:spAutoFit/>
              </a:bodyPr>
              <a:lstStyle/>
              <a:p>
                <a:pPr algn="ctr" fontAlgn="base">
                  <a:lnSpc>
                    <a:spcPts val="700"/>
                  </a:lnSpc>
                  <a:spcBef>
                    <a:spcPct val="0"/>
                  </a:spcBef>
                  <a:spcAft>
                    <a:spcPct val="0"/>
                  </a:spcAft>
                  <a:defRPr/>
                </a:pPr>
                <a:r>
                  <a:rPr lang="ja-JP" altLang="en-US" sz="800" dirty="0">
                    <a:solidFill>
                      <a:srgbClr val="CC0000"/>
                    </a:solidFill>
                    <a:latin typeface="Meiryo UI" panose="020B0604030504040204" pitchFamily="50" charset="-128"/>
                    <a:ea typeface="Meiryo UI" panose="020B0604030504040204" pitchFamily="50" charset="-128"/>
                  </a:rPr>
                  <a:t>ﾚｺﾒﾝﾃﾞｰｼｮﾝ･ｴｽｶﾚｰｼｮﾝ</a:t>
                </a:r>
              </a:p>
            </p:txBody>
          </p:sp>
          <p:pic>
            <p:nvPicPr>
              <p:cNvPr id="212" name="Picture 6" descr="Excel（エクセル）入力に便利なショートカットキー | 現役講師が伝授 ...">
                <a:extLst>
                  <a:ext uri="{FF2B5EF4-FFF2-40B4-BE49-F238E27FC236}">
                    <a16:creationId xmlns:a16="http://schemas.microsoft.com/office/drawing/2014/main" id="{F759BF2E-BAB9-4736-AD29-7E6CEDAC33D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4443" y="5945060"/>
                <a:ext cx="299187" cy="30780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8" descr="データベースのアイコン素材 | 無料のアイコンイラスト集 icon-pit">
                <a:extLst>
                  <a:ext uri="{FF2B5EF4-FFF2-40B4-BE49-F238E27FC236}">
                    <a16:creationId xmlns:a16="http://schemas.microsoft.com/office/drawing/2014/main" id="{50E4B3E8-4851-4FCE-846C-4C792AE9EE0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9444" y="5382906"/>
                <a:ext cx="401542" cy="401542"/>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11">
                <a:extLst>
                  <a:ext uri="{FF2B5EF4-FFF2-40B4-BE49-F238E27FC236}">
                    <a16:creationId xmlns:a16="http://schemas.microsoft.com/office/drawing/2014/main" id="{5BE22D0F-A118-4EE4-ABAA-D34A100D2E49}"/>
                  </a:ext>
                </a:extLst>
              </p:cNvPr>
              <p:cNvSpPr>
                <a:spLocks noChangeArrowheads="1"/>
              </p:cNvSpPr>
              <p:nvPr/>
            </p:nvSpPr>
            <p:spPr bwMode="auto">
              <a:xfrm>
                <a:off x="75390" y="6215032"/>
                <a:ext cx="7917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手動入力</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49" name="正方形/長方形 248">
              <a:extLst>
                <a:ext uri="{FF2B5EF4-FFF2-40B4-BE49-F238E27FC236}">
                  <a16:creationId xmlns:a16="http://schemas.microsoft.com/office/drawing/2014/main" id="{D5C125B6-BD84-4491-B03A-2FBB2FF2AEBD}"/>
                </a:ext>
              </a:extLst>
            </p:cNvPr>
            <p:cNvSpPr/>
            <p:nvPr/>
          </p:nvSpPr>
          <p:spPr>
            <a:xfrm>
              <a:off x="6667981" y="3250922"/>
              <a:ext cx="952732" cy="271869"/>
            </a:xfrm>
            <a:prstGeom prst="rect">
              <a:avLst/>
            </a:prstGeom>
          </p:spPr>
          <p:txBody>
            <a:bodyPr wrap="square">
              <a:spAutoFit/>
            </a:bodyPr>
            <a:lstStyle/>
            <a:p>
              <a:pPr algn="ctr" fontAlgn="base">
                <a:lnSpc>
                  <a:spcPts val="700"/>
                </a:lnSpc>
                <a:spcBef>
                  <a:spcPct val="0"/>
                </a:spcBef>
                <a:spcAft>
                  <a:spcPct val="0"/>
                </a:spcAft>
                <a:defRPr/>
              </a:pPr>
              <a:r>
                <a:rPr lang="en-US" altLang="ja-JP" sz="800" dirty="0">
                  <a:solidFill>
                    <a:prstClr val="black"/>
                  </a:solidFill>
                  <a:latin typeface="Meiryo UI" panose="020B0604030504040204" pitchFamily="50" charset="-128"/>
                  <a:ea typeface="Meiryo UI" panose="020B0604030504040204" pitchFamily="50" charset="-128"/>
                </a:rPr>
                <a:t>ROS</a:t>
              </a:r>
            </a:p>
            <a:p>
              <a:pPr algn="ctr" fontAlgn="base">
                <a:lnSpc>
                  <a:spcPts val="700"/>
                </a:lnSpc>
                <a:spcBef>
                  <a:spcPct val="0"/>
                </a:spcBef>
                <a:spcAft>
                  <a:spcPct val="0"/>
                </a:spcAft>
                <a:defRPr/>
              </a:pPr>
              <a:r>
                <a:rPr lang="ja-JP" altLang="en-US" sz="800" dirty="0">
                  <a:solidFill>
                    <a:prstClr val="black"/>
                  </a:solidFill>
                  <a:latin typeface="Meiryo UI" panose="020B0604030504040204" pitchFamily="50" charset="-128"/>
                  <a:ea typeface="Meiryo UI" panose="020B0604030504040204" pitchFamily="50" charset="-128"/>
                </a:rPr>
                <a:t>ｵﾍﾟﾚｰﾀ</a:t>
              </a:r>
            </a:p>
          </p:txBody>
        </p:sp>
        <p:sp>
          <p:nvSpPr>
            <p:cNvPr id="25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107966" y="3979763"/>
              <a:ext cx="821122" cy="395620"/>
            </a:xfrm>
            <a:prstGeom prst="rect">
              <a:avLst/>
            </a:prstGeom>
            <a:solidFill>
              <a:schemeClr val="bg1"/>
            </a:solidFill>
            <a:ln>
              <a:solidFill>
                <a:srgbClr val="CC0000"/>
              </a:solidFill>
            </a:ln>
            <a:effectLst/>
            <a:extLst/>
          </p:spPr>
          <p:txBody>
            <a:bodyPr wrap="square" lIns="36000" tIns="36000" rIns="36000" bIns="3600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・迅速異常処置</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・故障予知</a:t>
              </a:r>
              <a:endPar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CBM</a:t>
              </a:r>
              <a:r>
                <a:rPr lang="ja-JP" altLang="en-US"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solidFill>
                    <a:srgbClr val="CC0000"/>
                  </a:solidFill>
                  <a:latin typeface="Meiryo UI" panose="020B0604030504040204" pitchFamily="50" charset="-128"/>
                  <a:ea typeface="Meiryo UI" panose="020B0604030504040204" pitchFamily="50" charset="-128"/>
                  <a:cs typeface="Meiryo UI" panose="020B0604030504040204" pitchFamily="50" charset="-128"/>
                </a:rPr>
                <a:t>EBM</a:t>
              </a:r>
            </a:p>
          </p:txBody>
        </p:sp>
      </p:grpSp>
      <p:sp>
        <p:nvSpPr>
          <p:cNvPr id="138" name="四角形: 角を丸くする 19">
            <a:extLst>
              <a:ext uri="{FF2B5EF4-FFF2-40B4-BE49-F238E27FC236}">
                <a16:creationId xmlns:a16="http://schemas.microsoft.com/office/drawing/2014/main" id="{475ACF74-04A0-49CB-AC90-88E09DDCC9C5}"/>
              </a:ext>
            </a:extLst>
          </p:cNvPr>
          <p:cNvSpPr/>
          <p:nvPr/>
        </p:nvSpPr>
        <p:spPr>
          <a:xfrm>
            <a:off x="4888918" y="1920007"/>
            <a:ext cx="396886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DN</a:t>
            </a:r>
            <a:r>
              <a:rPr lang="ja-JP" altLang="en-US" sz="1600" dirty="0">
                <a:solidFill>
                  <a:prstClr val="black"/>
                </a:solidFill>
                <a:latin typeface="Meiryo UI" panose="020B0604030504040204" pitchFamily="50" charset="-128"/>
                <a:ea typeface="Meiryo UI" panose="020B0604030504040204" pitchFamily="50" charset="-128"/>
              </a:rPr>
              <a:t>体系機能を最小限に統合⇒</a:t>
            </a:r>
            <a:r>
              <a:rPr lang="en-US" altLang="ja-JP" sz="1600" dirty="0">
                <a:solidFill>
                  <a:prstClr val="black"/>
                </a:solidFill>
                <a:latin typeface="Meiryo UI" panose="020B0604030504040204" pitchFamily="50" charset="-128"/>
                <a:ea typeface="Meiryo UI" panose="020B0604030504040204" pitchFamily="50" charset="-128"/>
              </a:rPr>
              <a:t>DNG</a:t>
            </a:r>
            <a:r>
              <a:rPr lang="ja-JP" altLang="en-US" sz="1600" dirty="0">
                <a:solidFill>
                  <a:prstClr val="black"/>
                </a:solidFill>
                <a:latin typeface="Meiryo UI" panose="020B0604030504040204" pitchFamily="50" charset="-128"/>
                <a:ea typeface="Meiryo UI" panose="020B0604030504040204" pitchFamily="50" charset="-128"/>
              </a:rPr>
              <a:t>共通化</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14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14916" y="1262643"/>
            <a:ext cx="25314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ビジネスモデルの考察　</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角丸四角形 141"/>
          <p:cNvSpPr/>
          <p:nvPr/>
        </p:nvSpPr>
        <p:spPr>
          <a:xfrm>
            <a:off x="2375497" y="1877298"/>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01"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1649" y="1623322"/>
            <a:ext cx="1448391"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②どんな価値を</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角丸四角形 178"/>
          <p:cNvSpPr/>
          <p:nvPr/>
        </p:nvSpPr>
        <p:spPr>
          <a:xfrm>
            <a:off x="394589" y="3144751"/>
            <a:ext cx="1755131"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0100" y="2908239"/>
            <a:ext cx="1237707"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③どう提供し</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09613" y="3314432"/>
            <a:ext cx="17144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・委託契約費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・個別ｴﾝｼﾞﾆｱﾘﾝｸﾞ費</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6" name="角丸四角形 185"/>
          <p:cNvSpPr/>
          <p:nvPr/>
        </p:nvSpPr>
        <p:spPr>
          <a:xfrm>
            <a:off x="2382589" y="3144751"/>
            <a:ext cx="1856207" cy="942517"/>
          </a:xfrm>
          <a:prstGeom prst="roundRect">
            <a:avLst>
              <a:gd name="adj" fmla="val 8967"/>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8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458741" y="2890775"/>
            <a:ext cx="1688132" cy="352831"/>
          </a:xfrm>
          <a:prstGeom prst="roundRect">
            <a:avLst/>
          </a:prstGeom>
          <a:solidFill>
            <a:schemeClr val="bg1">
              <a:lumMod val="65000"/>
            </a:schemeClr>
          </a:solidFill>
          <a:ln>
            <a:noFill/>
          </a:ln>
          <a:effectLst/>
          <a:extLst/>
        </p:spPr>
        <p:txBody>
          <a:bodyPr wrap="square" lIns="72000" r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④対価をどう得るか</a:t>
            </a:r>
            <a:endParaRPr lang="en-US" altLang="ja-JP" sz="1600" b="1"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87213" y="3442096"/>
            <a:ext cx="16696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監視情報</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ﾚｺﾒﾝﾃﾞｰｼｮﾝ・提案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1" name="四角形: 角を丸くする 19">
            <a:extLst>
              <a:ext uri="{FF2B5EF4-FFF2-40B4-BE49-F238E27FC236}">
                <a16:creationId xmlns:a16="http://schemas.microsoft.com/office/drawing/2014/main" id="{475ACF74-04A0-49CB-AC90-88E09DDCC9C5}"/>
              </a:ext>
            </a:extLst>
          </p:cNvPr>
          <p:cNvSpPr/>
          <p:nvPr/>
        </p:nvSpPr>
        <p:spPr>
          <a:xfrm>
            <a:off x="114916" y="4188715"/>
            <a:ext cx="4529092"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貢献の形や収益性のビジネスモデルのアイデア出し必要</a:t>
            </a:r>
            <a:endParaRPr lang="en-US" altLang="ja-JP" sz="1600" dirty="0">
              <a:solidFill>
                <a:prstClr val="black"/>
              </a:solidFill>
              <a:latin typeface="Meiryo UI" panose="020B0604030504040204" pitchFamily="50" charset="-128"/>
              <a:ea typeface="Meiryo UI" panose="020B0604030504040204" pitchFamily="50" charset="-128"/>
            </a:endParaRPr>
          </a:p>
        </p:txBody>
      </p:sp>
      <p:pic>
        <p:nvPicPr>
          <p:cNvPr id="3074" name="Picture 2" descr="困った顔で働く会社員のイラスト（男性） | かわいいフリー素材集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79084" y="3756076"/>
            <a:ext cx="387749" cy="387749"/>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274708" y="3828808"/>
            <a:ext cx="748508" cy="242287"/>
          </a:xfrm>
          <a:prstGeom prst="roundRect">
            <a:avLst/>
          </a:prstGeom>
          <a:solidFill>
            <a:srgbClr val="CC0000"/>
          </a:solidFill>
          <a:ln>
            <a:noFill/>
          </a:ln>
          <a:effectLst/>
          <a:ex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収益性</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3" name="四角形: 角を丸くする 19">
            <a:extLst>
              <a:ext uri="{FF2B5EF4-FFF2-40B4-BE49-F238E27FC236}">
                <a16:creationId xmlns:a16="http://schemas.microsoft.com/office/drawing/2014/main" id="{475ACF74-04A0-49CB-AC90-88E09DDCC9C5}"/>
              </a:ext>
            </a:extLst>
          </p:cNvPr>
          <p:cNvSpPr/>
          <p:nvPr/>
        </p:nvSpPr>
        <p:spPr>
          <a:xfrm>
            <a:off x="155576" y="6391095"/>
            <a:ext cx="4238379"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en-US" altLang="ja-JP" sz="1600" dirty="0">
                <a:solidFill>
                  <a:prstClr val="black"/>
                </a:solidFill>
                <a:latin typeface="Meiryo UI" panose="020B0604030504040204" pitchFamily="50" charset="-128"/>
                <a:ea typeface="Meiryo UI" panose="020B0604030504040204" pitchFamily="50" charset="-128"/>
              </a:rPr>
              <a:t>FSPF</a:t>
            </a:r>
            <a:r>
              <a:rPr lang="ja-JP" altLang="en-US" sz="1600" dirty="0">
                <a:solidFill>
                  <a:prstClr val="black"/>
                </a:solidFill>
                <a:latin typeface="Meiryo UI" panose="020B0604030504040204" pitchFamily="50" charset="-128"/>
                <a:ea typeface="Meiryo UI" panose="020B0604030504040204" pitchFamily="50" charset="-128"/>
              </a:rPr>
              <a:t>を先行投資 回収→自走モデルを具現化</a:t>
            </a:r>
            <a:endParaRPr lang="en-US" altLang="ja-JP" sz="1600" dirty="0">
              <a:solidFill>
                <a:prstClr val="black"/>
              </a:solidFill>
              <a:latin typeface="Meiryo UI" panose="020B0604030504040204" pitchFamily="50" charset="-128"/>
              <a:ea typeface="Meiryo UI" panose="020B0604030504040204" pitchFamily="50" charset="-128"/>
            </a:endParaRPr>
          </a:p>
        </p:txBody>
      </p:sp>
      <p:grpSp>
        <p:nvGrpSpPr>
          <p:cNvPr id="262" name="グループ化 261"/>
          <p:cNvGrpSpPr/>
          <p:nvPr/>
        </p:nvGrpSpPr>
        <p:grpSpPr>
          <a:xfrm>
            <a:off x="227830" y="4592892"/>
            <a:ext cx="4416179" cy="1789460"/>
            <a:chOff x="139882" y="4625766"/>
            <a:chExt cx="4416179" cy="1789460"/>
          </a:xfrm>
        </p:grpSpPr>
        <p:sp>
          <p:nvSpPr>
            <p:cNvPr id="209"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518987" y="5161918"/>
              <a:ext cx="491471" cy="1156311"/>
            </a:xfrm>
            <a:prstGeom prst="rect">
              <a:avLst/>
            </a:prstGeom>
            <a:solidFill>
              <a:srgbClr val="FFFF99"/>
            </a:solidFill>
            <a:ln>
              <a:noFill/>
            </a:ln>
            <a:effectLst>
              <a:outerShdw blurRad="50800" dist="38100" dir="2700000" algn="tl" rotWithShape="0">
                <a:prstClr val="black">
                  <a:alpha val="40000"/>
                </a:prstClr>
              </a:outerShdw>
            </a:effectLst>
          </p:spPr>
          <p:txBody>
            <a:bodyPr vert="eaVert"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各アイテム</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9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38842" y="4906361"/>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＜各社課題＞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0" name="Rectangle 11">
              <a:extLst>
                <a:ext uri="{FF2B5EF4-FFF2-40B4-BE49-F238E27FC236}">
                  <a16:creationId xmlns:a16="http://schemas.microsoft.com/office/drawing/2014/main" id="{09E5ABB3-FC0C-4843-8C47-66DF36A520F4}"/>
                </a:ext>
              </a:extLst>
            </p:cNvPr>
            <p:cNvSpPr>
              <a:spLocks noChangeArrowheads="1"/>
            </p:cNvSpPr>
            <p:nvPr/>
          </p:nvSpPr>
          <p:spPr bwMode="auto">
            <a:xfrm>
              <a:off x="139882" y="4625766"/>
              <a:ext cx="6538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各社</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None/>
                <a:defRPr/>
              </a:pPr>
              <a:r>
                <a:rPr lang="ja-JP" altLang="en-US"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レベル感</a:t>
              </a:r>
              <a:endParaRPr lang="en-US" altLang="ja-JP" sz="8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2" name="グループ化 251"/>
            <p:cNvGrpSpPr/>
            <p:nvPr/>
          </p:nvGrpSpPr>
          <p:grpSpPr>
            <a:xfrm>
              <a:off x="2094631" y="5161918"/>
              <a:ext cx="1326436" cy="1145549"/>
              <a:chOff x="2094631" y="5110420"/>
              <a:chExt cx="1326436" cy="1145549"/>
            </a:xfrm>
          </p:grpSpPr>
          <p:sp>
            <p:nvSpPr>
              <p:cNvPr id="202"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471501"/>
                <a:ext cx="973092" cy="397616"/>
              </a:xfrm>
              <a:prstGeom prst="rect">
                <a:avLst/>
              </a:prstGeom>
              <a:solidFill>
                <a:srgbClr val="99FF99"/>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ＰＬＡＮＥＴ</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51" name="グループ化 250"/>
              <p:cNvGrpSpPr/>
              <p:nvPr/>
            </p:nvGrpSpPr>
            <p:grpSpPr>
              <a:xfrm>
                <a:off x="2094631" y="5110422"/>
                <a:ext cx="1326436" cy="1145547"/>
                <a:chOff x="2094631" y="5110422"/>
                <a:chExt cx="1326436" cy="1145547"/>
              </a:xfrm>
            </p:grpSpPr>
            <p:sp>
              <p:nvSpPr>
                <p:cNvPr id="204"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869116"/>
                  <a:ext cx="1326436" cy="386853"/>
                </a:xfrm>
                <a:prstGeom prst="rect">
                  <a:avLst/>
                </a:prstGeom>
                <a:solidFill>
                  <a:schemeClr val="accent1">
                    <a:lumMod val="60000"/>
                    <a:lumOff val="40000"/>
                  </a:schemeClr>
                </a:solidFill>
                <a:ln>
                  <a:noFill/>
                </a:ln>
                <a:effectLst/>
              </p:spPr>
              <p:txBody>
                <a:bodyPr wrap="square" lIns="0" tIns="108000" rIns="0" bIns="10800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DECS</a:t>
                  </a:r>
                </a:p>
              </p:txBody>
            </p:sp>
            <p:sp>
              <p:nvSpPr>
                <p:cNvPr id="205" name="Rectangle 11">
                  <a:extLst>
                    <a:ext uri="{FF2B5EF4-FFF2-40B4-BE49-F238E27FC236}">
                      <a16:creationId xmlns:a16="http://schemas.microsoft.com/office/drawing/2014/main" id="{A3860ADB-48FA-4F7E-AC78-9CDB7C40079D}"/>
                    </a:ext>
                  </a:extLst>
                </p:cNvPr>
                <p:cNvSpPr>
                  <a:spLocks noChangeArrowheads="1"/>
                </p:cNvSpPr>
                <p:nvPr/>
              </p:nvSpPr>
              <p:spPr bwMode="auto">
                <a:xfrm>
                  <a:off x="3057371" y="5110422"/>
                  <a:ext cx="363695" cy="765264"/>
                </a:xfrm>
                <a:prstGeom prst="rect">
                  <a:avLst/>
                </a:prstGeom>
                <a:solidFill>
                  <a:schemeClr val="accent1">
                    <a:lumMod val="60000"/>
                    <a:lumOff val="40000"/>
                  </a:schemeClr>
                </a:solidFill>
                <a:ln>
                  <a:noFill/>
                </a:ln>
                <a:effectLst/>
              </p:spPr>
              <p:txBody>
                <a:bodyPr vert="eaVert" wrap="square" lIns="0" tIns="36000" rIns="7200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700"/>
                    </a:lnSpc>
                    <a:spcBef>
                      <a:spcPct val="0"/>
                    </a:spcBef>
                    <a:buNone/>
                    <a:defRPr/>
                  </a:pPr>
                  <a:r>
                    <a:rPr lang="ja-JP" altLang="en-US"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ＩｏＴ</a:t>
                  </a:r>
                  <a:endParaRPr lang="en-US" altLang="ja-JP" sz="14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6" name="Rectangle 11">
                <a:extLst>
                  <a:ext uri="{FF2B5EF4-FFF2-40B4-BE49-F238E27FC236}">
                    <a16:creationId xmlns:a16="http://schemas.microsoft.com/office/drawing/2014/main" id="{A3860ADB-48FA-4F7E-AC78-9CDB7C40079D}"/>
                  </a:ext>
                </a:extLst>
              </p:cNvPr>
              <p:cNvSpPr>
                <a:spLocks noChangeArrowheads="1"/>
              </p:cNvSpPr>
              <p:nvPr/>
            </p:nvSpPr>
            <p:spPr bwMode="auto">
              <a:xfrm>
                <a:off x="2094631" y="5110420"/>
                <a:ext cx="961800" cy="365507"/>
              </a:xfrm>
              <a:prstGeom prst="rect">
                <a:avLst/>
              </a:prstGeom>
              <a:solidFill>
                <a:srgbClr val="FFCCCC"/>
              </a:solidFill>
              <a:ln>
                <a:noFill/>
              </a:ln>
              <a:effectLst/>
            </p:spPr>
            <p:txBody>
              <a:bodyPr wrap="square" lIns="0" tIns="36000" rIns="0" bIns="0" anchor="ctr" anchorCtr="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lnSpc>
                    <a:spcPts val="800"/>
                  </a:lnSpc>
                  <a:spcBef>
                    <a:spcPct val="0"/>
                  </a:spcBef>
                  <a:buNone/>
                  <a:defRPr/>
                </a:pPr>
                <a:r>
                  <a:rPr lang="ja-JP" altLang="en-US"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ＥＭＳ</a:t>
                </a:r>
                <a:endParaRPr lang="en-US" altLang="ja-JP" sz="1200" b="1" dirty="0">
                  <a:solidFill>
                    <a:prstClr val="black"/>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0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004946" y="4906877"/>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システム＞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1" name="グループ化 30"/>
            <p:cNvGrpSpPr/>
            <p:nvPr/>
          </p:nvGrpSpPr>
          <p:grpSpPr>
            <a:xfrm>
              <a:off x="465884" y="4986589"/>
              <a:ext cx="3754219" cy="1331640"/>
              <a:chOff x="334475" y="4877145"/>
              <a:chExt cx="3754219" cy="1331640"/>
            </a:xfrm>
          </p:grpSpPr>
          <p:sp>
            <p:nvSpPr>
              <p:cNvPr id="19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91923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法・契約遵守</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627624"/>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供給信頼性</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7"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4475" y="5343111"/>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保全管理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35415" y="5057018"/>
                <a:ext cx="1542118" cy="289551"/>
              </a:xfrm>
              <a:prstGeom prst="rect">
                <a:avLst/>
              </a:prstGeom>
              <a:noFill/>
              <a:ln w="9525">
                <a:solidFill>
                  <a:schemeClr val="bg1">
                    <a:lumMod val="7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省人・省エネ</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0" name="グループ化 29"/>
              <p:cNvGrpSpPr/>
              <p:nvPr/>
            </p:nvGrpSpPr>
            <p:grpSpPr>
              <a:xfrm>
                <a:off x="334475" y="4877145"/>
                <a:ext cx="3754219" cy="1331640"/>
                <a:chOff x="399265" y="4868870"/>
                <a:chExt cx="3607181" cy="1331640"/>
              </a:xfrm>
            </p:grpSpPr>
            <p:cxnSp>
              <p:nvCxnSpPr>
                <p:cNvPr id="25" name="直線矢印コネクタ 24"/>
                <p:cNvCxnSpPr/>
                <p:nvPr/>
              </p:nvCxnSpPr>
              <p:spPr>
                <a:xfrm flipV="1">
                  <a:off x="399265" y="4868870"/>
                  <a:ext cx="0" cy="1331640"/>
                </a:xfrm>
                <a:prstGeom prst="straightConnector1">
                  <a:avLst/>
                </a:prstGeom>
                <a:ln w="28575">
                  <a:solidFill>
                    <a:schemeClr val="bg1">
                      <a:lumMod val="65000"/>
                    </a:schemeClr>
                  </a:solidFill>
                  <a:headEnd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190" name="直線矢印コネクタ 189"/>
                <p:cNvCxnSpPr/>
                <p:nvPr/>
              </p:nvCxnSpPr>
              <p:spPr>
                <a:xfrm>
                  <a:off x="399265" y="6200510"/>
                  <a:ext cx="3607181" cy="0"/>
                </a:xfrm>
                <a:prstGeom prst="straightConnector1">
                  <a:avLst/>
                </a:prstGeom>
                <a:ln w="28575">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21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3029323" y="4901932"/>
              <a:ext cx="15267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FS</a:t>
              </a:r>
              <a:r>
                <a:rPr lang="ja-JP" altLang="en-US" sz="11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ソリューション＞　</a:t>
              </a:r>
              <a:endParaRPr lang="en-US" altLang="ja-JP" sz="10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54" name="正方形/長方形 253"/>
            <p:cNvSpPr/>
            <p:nvPr/>
          </p:nvSpPr>
          <p:spPr>
            <a:xfrm>
              <a:off x="2094631" y="5159384"/>
              <a:ext cx="1326435" cy="115884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21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2693469" y="6172939"/>
              <a:ext cx="748508" cy="242287"/>
            </a:xfrm>
            <a:prstGeom prst="roundRect">
              <a:avLst/>
            </a:prstGeom>
            <a:solidFill>
              <a:srgbClr val="CC0000"/>
            </a:solidFill>
            <a:ln>
              <a:noFill/>
            </a:ln>
            <a:effectLst/>
            <a:extLst/>
          </p:spPr>
          <p:txBody>
            <a:bodyPr wrap="square" lIns="0" tIns="0" rIns="0" bIns="0">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algn="ctr" eaLnBrk="1" hangingPunct="1">
                <a:spcBef>
                  <a:spcPct val="0"/>
                </a:spcBef>
                <a:buNone/>
                <a:defRPr/>
              </a:pPr>
              <a:r>
                <a:rPr lang="ja-JP" altLang="en-US"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統合化</a:t>
              </a:r>
              <a:endParaRPr lang="en-US" altLang="ja-JP" sz="14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55" name="右矢印 254"/>
            <p:cNvSpPr/>
            <p:nvPr/>
          </p:nvSpPr>
          <p:spPr>
            <a:xfrm>
              <a:off x="1724191" y="5562513"/>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情報</a:t>
              </a:r>
            </a:p>
          </p:txBody>
        </p:sp>
        <p:sp>
          <p:nvSpPr>
            <p:cNvPr id="215" name="右矢印 214"/>
            <p:cNvSpPr/>
            <p:nvPr/>
          </p:nvSpPr>
          <p:spPr>
            <a:xfrm>
              <a:off x="3312367" y="5568886"/>
              <a:ext cx="413238" cy="3449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r>
                <a:rPr lang="ja-JP" altLang="en-US" sz="1000" dirty="0">
                  <a:solidFill>
                    <a:prstClr val="white"/>
                  </a:solidFill>
                  <a:latin typeface="Meiryo UI" panose="020B0604030504040204" pitchFamily="50" charset="-128"/>
                  <a:ea typeface="Meiryo UI" panose="020B0604030504040204" pitchFamily="50" charset="-128"/>
                </a:rPr>
                <a:t>判断</a:t>
              </a:r>
            </a:p>
          </p:txBody>
        </p:sp>
        <p:sp>
          <p:nvSpPr>
            <p:cNvPr id="258" name="右矢印 257"/>
            <p:cNvSpPr/>
            <p:nvPr/>
          </p:nvSpPr>
          <p:spPr>
            <a:xfrm rot="5400000" flipV="1">
              <a:off x="1636686" y="4898146"/>
              <a:ext cx="268773" cy="26056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fontAlgn="base">
                <a:spcBef>
                  <a:spcPct val="0"/>
                </a:spcBef>
                <a:spcAft>
                  <a:spcPct val="0"/>
                </a:spcAft>
                <a:defRPr/>
              </a:pPr>
              <a:endParaRPr lang="ja-JP" altLang="en-US" sz="1000" dirty="0">
                <a:solidFill>
                  <a:prstClr val="white"/>
                </a:solidFill>
                <a:latin typeface="Meiryo UI" panose="020B0604030504040204" pitchFamily="50" charset="-128"/>
                <a:ea typeface="Meiryo UI" panose="020B0604030504040204" pitchFamily="50" charset="-128"/>
              </a:endParaRPr>
            </a:p>
          </p:txBody>
        </p:sp>
        <p:sp>
          <p:nvSpPr>
            <p:cNvPr id="259" name="正方形/長方形 258"/>
            <p:cNvSpPr/>
            <p:nvPr/>
          </p:nvSpPr>
          <p:spPr>
            <a:xfrm>
              <a:off x="1705674" y="4764431"/>
              <a:ext cx="2161476" cy="135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r>
                <a:rPr lang="ja-JP" altLang="en-US" sz="1050" dirty="0">
                  <a:solidFill>
                    <a:prstClr val="white"/>
                  </a:solidFill>
                  <a:latin typeface="Meiryo UI" panose="020B0604030504040204" pitchFamily="50" charset="-128"/>
                  <a:ea typeface="Meiryo UI" panose="020B0604030504040204" pitchFamily="50" charset="-128"/>
                </a:rPr>
                <a:t>付加価値</a:t>
              </a:r>
            </a:p>
          </p:txBody>
        </p:sp>
        <p:sp>
          <p:nvSpPr>
            <p:cNvPr id="260" name="正方形/長方形 259"/>
            <p:cNvSpPr/>
            <p:nvPr/>
          </p:nvSpPr>
          <p:spPr>
            <a:xfrm>
              <a:off x="3722182" y="4872849"/>
              <a:ext cx="147513" cy="95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1050" dirty="0">
                <a:solidFill>
                  <a:prstClr val="white"/>
                </a:solidFill>
                <a:latin typeface="Meiryo UI" panose="020B0604030504040204" pitchFamily="50" charset="-128"/>
                <a:ea typeface="Meiryo UI" panose="020B0604030504040204" pitchFamily="50" charset="-128"/>
              </a:endParaRPr>
            </a:p>
          </p:txBody>
        </p:sp>
      </p:grpSp>
      <p:sp>
        <p:nvSpPr>
          <p:cNvPr id="263" name="右矢印 262"/>
          <p:cNvSpPr/>
          <p:nvPr/>
        </p:nvSpPr>
        <p:spPr>
          <a:xfrm rot="16200000">
            <a:off x="121846" y="5518255"/>
            <a:ext cx="1128483" cy="34499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0" rIns="0" rtlCol="0" anchor="ctr"/>
          <a:lstStyle/>
          <a:p>
            <a:pPr algn="ctr" fontAlgn="base">
              <a:spcBef>
                <a:spcPct val="0"/>
              </a:spcBef>
              <a:spcAft>
                <a:spcPct val="0"/>
              </a:spcAft>
              <a:defRPr/>
            </a:pPr>
            <a:r>
              <a:rPr lang="ja-JP" altLang="en-US" sz="1000" dirty="0">
                <a:solidFill>
                  <a:prstClr val="black"/>
                </a:solidFill>
                <a:latin typeface="Meiryo UI" panose="020B0604030504040204" pitchFamily="50" charset="-128"/>
                <a:ea typeface="Meiryo UI" panose="020B0604030504040204" pitchFamily="50" charset="-128"/>
              </a:rPr>
              <a:t>ニ｜ズ高まり</a:t>
            </a:r>
          </a:p>
        </p:txBody>
      </p:sp>
      <p:cxnSp>
        <p:nvCxnSpPr>
          <p:cNvPr id="266" name="直線コネクタ 265">
            <a:extLst>
              <a:ext uri="{FF2B5EF4-FFF2-40B4-BE49-F238E27FC236}">
                <a16:creationId xmlns:a16="http://schemas.microsoft.com/office/drawing/2014/main" id="{107A7ED4-A538-43AA-8712-0180A81ED430}"/>
              </a:ext>
            </a:extLst>
          </p:cNvPr>
          <p:cNvCxnSpPr>
            <a:cxnSpLocks/>
          </p:cNvCxnSpPr>
          <p:nvPr/>
        </p:nvCxnSpPr>
        <p:spPr>
          <a:xfrm>
            <a:off x="8126420" y="3392014"/>
            <a:ext cx="136604" cy="0"/>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cxnSp>
        <p:nvCxnSpPr>
          <p:cNvPr id="273" name="直線コネクタ 272">
            <a:extLst>
              <a:ext uri="{FF2B5EF4-FFF2-40B4-BE49-F238E27FC236}">
                <a16:creationId xmlns:a16="http://schemas.microsoft.com/office/drawing/2014/main" id="{1ACF6DF5-79DF-49EA-AFE0-6E1148601753}"/>
              </a:ext>
            </a:extLst>
          </p:cNvPr>
          <p:cNvCxnSpPr>
            <a:cxnSpLocks/>
          </p:cNvCxnSpPr>
          <p:nvPr/>
        </p:nvCxnSpPr>
        <p:spPr>
          <a:xfrm>
            <a:off x="8116861" y="3389913"/>
            <a:ext cx="0" cy="347437"/>
          </a:xfrm>
          <a:prstGeom prst="line">
            <a:avLst/>
          </a:prstGeom>
          <a:ln w="9525">
            <a:solidFill>
              <a:srgbClr val="CC0000"/>
            </a:solidFill>
            <a:prstDash val="sysDash"/>
          </a:ln>
        </p:spPr>
        <p:style>
          <a:lnRef idx="1">
            <a:schemeClr val="accent1"/>
          </a:lnRef>
          <a:fillRef idx="0">
            <a:schemeClr val="accent1"/>
          </a:fillRef>
          <a:effectRef idx="0">
            <a:schemeClr val="accent1"/>
          </a:effectRef>
          <a:fontRef idx="minor">
            <a:schemeClr val="tx1"/>
          </a:fontRef>
        </p:style>
      </p:cxnSp>
      <p:sp>
        <p:nvSpPr>
          <p:cNvPr id="288" name="Rectangle 11">
            <a:extLst>
              <a:ext uri="{FF2B5EF4-FFF2-40B4-BE49-F238E27FC236}">
                <a16:creationId xmlns:a16="http://schemas.microsoft.com/office/drawing/2014/main" id="{09E5ABB3-FC0C-4843-8C47-66DF36A520F4}"/>
              </a:ext>
            </a:extLst>
          </p:cNvPr>
          <p:cNvSpPr>
            <a:spLocks noChangeArrowheads="1"/>
          </p:cNvSpPr>
          <p:nvPr/>
        </p:nvSpPr>
        <p:spPr bwMode="auto">
          <a:xfrm>
            <a:off x="4628460" y="4091733"/>
            <a:ext cx="429613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8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試行スケジュール案</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ﾓﾃﾞﾙ投資 </a:t>
            </a:r>
            <a:r>
              <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2,000</a:t>
            </a: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a:t>
            </a:r>
            <a:endParaRPr lang="en-US" altLang="ja-JP"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lnSpc>
                <a:spcPts val="1200"/>
              </a:lnSpc>
              <a:spcBef>
                <a:spcPct val="0"/>
              </a:spcBef>
              <a:buNone/>
              <a:defRPr/>
            </a:pPr>
            <a:r>
              <a:rPr lang="ja-JP" altLang="en-US" sz="14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現地ｾﾝｼﾝｸﾞ費</a:t>
            </a:r>
            <a:r>
              <a:rPr lang="en-US" altLang="ja-JP" sz="1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6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9"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033528" y="4558739"/>
            <a:ext cx="382989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＊ｻｰﾊﾞ側：別件 仮想環境構築 投資 </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4,000</a:t>
            </a: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千円要</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290" name="図 289"/>
          <p:cNvPicPr>
            <a:picLocks noChangeAspect="1"/>
          </p:cNvPicPr>
          <p:nvPr/>
        </p:nvPicPr>
        <p:blipFill rotWithShape="1">
          <a:blip r:embed="rId13" cstate="print">
            <a:extLst>
              <a:ext uri="{28A0092B-C50C-407E-A947-70E740481C1C}">
                <a14:useLocalDpi xmlns:a14="http://schemas.microsoft.com/office/drawing/2010/main" val="0"/>
              </a:ext>
            </a:extLst>
          </a:blip>
          <a:srcRect l="12614" r="16548"/>
          <a:stretch/>
        </p:blipFill>
        <p:spPr>
          <a:xfrm>
            <a:off x="5441116" y="3583145"/>
            <a:ext cx="200055" cy="282416"/>
          </a:xfrm>
          <a:prstGeom prst="rect">
            <a:avLst/>
          </a:prstGeom>
        </p:spPr>
      </p:pic>
      <p:graphicFrame>
        <p:nvGraphicFramePr>
          <p:cNvPr id="291" name="表 290"/>
          <p:cNvGraphicFramePr>
            <a:graphicFrameLocks noGrp="1"/>
          </p:cNvGraphicFramePr>
          <p:nvPr>
            <p:extLst/>
          </p:nvPr>
        </p:nvGraphicFramePr>
        <p:xfrm>
          <a:off x="4765994" y="4807181"/>
          <a:ext cx="4149942" cy="1518706"/>
        </p:xfrm>
        <a:graphic>
          <a:graphicData uri="http://schemas.openxmlformats.org/drawingml/2006/table">
            <a:tbl>
              <a:tblPr firstRow="1" bandRow="1"/>
              <a:tblGrid>
                <a:gridCol w="313223">
                  <a:extLst>
                    <a:ext uri="{9D8B030D-6E8A-4147-A177-3AD203B41FA5}">
                      <a16:colId xmlns:a16="http://schemas.microsoft.com/office/drawing/2014/main" val="3353440619"/>
                    </a:ext>
                  </a:extLst>
                </a:gridCol>
                <a:gridCol w="1975786">
                  <a:extLst>
                    <a:ext uri="{9D8B030D-6E8A-4147-A177-3AD203B41FA5}">
                      <a16:colId xmlns:a16="http://schemas.microsoft.com/office/drawing/2014/main" val="3989864369"/>
                    </a:ext>
                  </a:extLst>
                </a:gridCol>
                <a:gridCol w="1860933">
                  <a:extLst>
                    <a:ext uri="{9D8B030D-6E8A-4147-A177-3AD203B41FA5}">
                      <a16:colId xmlns:a16="http://schemas.microsoft.com/office/drawing/2014/main" val="1004835348"/>
                    </a:ext>
                  </a:extLst>
                </a:gridCol>
              </a:tblGrid>
              <a:tr h="309683">
                <a:tc>
                  <a:txBody>
                    <a:body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smtClean="0">
                          <a:latin typeface="Meiryo UI" panose="020B0604030504040204" pitchFamily="50" charset="-128"/>
                          <a:ea typeface="Meiryo UI" panose="020B0604030504040204" pitchFamily="50" charset="-128"/>
                        </a:rPr>
                        <a:t>上期</a:t>
                      </a: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28282"/>
                    </a:solidFill>
                  </a:tcPr>
                </a:tc>
                <a:tc>
                  <a:txBody>
                    <a:bodyPr/>
                    <a:lstStyle>
                      <a:lvl1pPr marL="0" eaLnBrk="1" hangingPunct="1">
                        <a:defRPr kumimoji="1" b="1">
                          <a:solidFill>
                            <a:schemeClr val="lt1"/>
                          </a:solidFill>
                          <a:latin typeface="Meiryo UI"/>
                          <a:ea typeface="Meiryo UI"/>
                        </a:defRPr>
                      </a:lvl1pPr>
                      <a:lvl2pPr marL="457200" eaLnBrk="1" hangingPunct="1">
                        <a:defRPr kumimoji="1" b="1">
                          <a:solidFill>
                            <a:schemeClr val="lt1"/>
                          </a:solidFill>
                          <a:latin typeface="Meiryo UI"/>
                          <a:ea typeface="Meiryo UI"/>
                        </a:defRPr>
                      </a:lvl2pPr>
                      <a:lvl3pPr marL="914400" eaLnBrk="1" hangingPunct="1">
                        <a:defRPr kumimoji="1" b="1">
                          <a:solidFill>
                            <a:schemeClr val="lt1"/>
                          </a:solidFill>
                          <a:latin typeface="Meiryo UI"/>
                          <a:ea typeface="Meiryo UI"/>
                        </a:defRPr>
                      </a:lvl3pPr>
                      <a:lvl4pPr marL="1371600" eaLnBrk="1" hangingPunct="1">
                        <a:defRPr kumimoji="1" b="1">
                          <a:solidFill>
                            <a:schemeClr val="lt1"/>
                          </a:solidFill>
                          <a:latin typeface="Meiryo UI"/>
                          <a:ea typeface="Meiryo UI"/>
                        </a:defRPr>
                      </a:lvl4pPr>
                      <a:lvl5pPr marL="1828800" eaLnBrk="1" hangingPunct="1">
                        <a:defRPr kumimoji="1" b="1">
                          <a:solidFill>
                            <a:schemeClr val="lt1"/>
                          </a:solidFill>
                          <a:latin typeface="Meiryo UI"/>
                          <a:ea typeface="Meiryo UI"/>
                        </a:defRPr>
                      </a:lvl5pPr>
                      <a:lvl6pPr marL="2286000" eaLnBrk="1" hangingPunct="1">
                        <a:defRPr kumimoji="1" b="1">
                          <a:solidFill>
                            <a:schemeClr val="lt1"/>
                          </a:solidFill>
                          <a:latin typeface="Meiryo UI"/>
                          <a:ea typeface="Meiryo UI"/>
                        </a:defRPr>
                      </a:lvl6pPr>
                      <a:lvl7pPr marL="2743200" eaLnBrk="1" hangingPunct="1">
                        <a:defRPr kumimoji="1" b="1">
                          <a:solidFill>
                            <a:schemeClr val="lt1"/>
                          </a:solidFill>
                          <a:latin typeface="Meiryo UI"/>
                          <a:ea typeface="Meiryo UI"/>
                        </a:defRPr>
                      </a:lvl7pPr>
                      <a:lvl8pPr marL="3200400" eaLnBrk="1" hangingPunct="1">
                        <a:defRPr kumimoji="1" b="1">
                          <a:solidFill>
                            <a:schemeClr val="lt1"/>
                          </a:solidFill>
                          <a:latin typeface="Meiryo UI"/>
                          <a:ea typeface="Meiryo UI"/>
                        </a:defRPr>
                      </a:lvl8pPr>
                      <a:lvl9pPr marL="3657600" eaLnBrk="1" hangingPunct="1">
                        <a:defRPr kumimoji="1" b="1">
                          <a:solidFill>
                            <a:schemeClr val="lt1"/>
                          </a:solidFill>
                          <a:latin typeface="Meiryo UI"/>
                          <a:ea typeface="Meiryo UI"/>
                        </a:defRPr>
                      </a:lvl9pPr>
                    </a:lstStyle>
                    <a:p>
                      <a:pPr algn="ctr"/>
                      <a:r>
                        <a:rPr kumimoji="1" lang="ja-JP" altLang="en-US" sz="1500" dirty="0" smtClean="0">
                          <a:latin typeface="Meiryo UI" panose="020B0604030504040204" pitchFamily="50" charset="-128"/>
                          <a:ea typeface="Meiryo UI" panose="020B0604030504040204" pitchFamily="50" charset="-128"/>
                        </a:rPr>
                        <a:t>下期</a:t>
                      </a: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828282"/>
                    </a:solidFill>
                  </a:tcPr>
                </a:tc>
                <a:extLst>
                  <a:ext uri="{0D108BD9-81ED-4DB2-BD59-A6C34878D82A}">
                    <a16:rowId xmlns:a16="http://schemas.microsoft.com/office/drawing/2014/main" val="3828079340"/>
                  </a:ext>
                </a:extLst>
              </a:tr>
              <a:tr h="1198666">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500" b="1"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PF</a:t>
                      </a:r>
                      <a:r>
                        <a:rPr kumimoji="1" lang="ja-JP" altLang="en-US" sz="1500" b="1" i="0" u="none" strike="noStrike" kern="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試行</a:t>
                      </a:r>
                      <a:endParaRPr kumimoji="1" lang="ja-JP" altLang="en-US" sz="1500" b="1" i="0" u="none" strike="noStrike" kern="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a:txBody>
                  <a:tcPr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lvl1pPr marL="0" eaLnBrk="1" hangingPunct="1">
                        <a:defRPr kumimoji="1">
                          <a:solidFill>
                            <a:schemeClr val="dk1"/>
                          </a:solidFill>
                          <a:latin typeface="Meiryo UI"/>
                          <a:ea typeface="Meiryo UI"/>
                        </a:defRPr>
                      </a:lvl1pPr>
                      <a:lvl2pPr marL="457200" eaLnBrk="1" hangingPunct="1">
                        <a:defRPr kumimoji="1">
                          <a:solidFill>
                            <a:schemeClr val="dk1"/>
                          </a:solidFill>
                          <a:latin typeface="Meiryo UI"/>
                          <a:ea typeface="Meiryo UI"/>
                        </a:defRPr>
                      </a:lvl2pPr>
                      <a:lvl3pPr marL="914400" eaLnBrk="1" hangingPunct="1">
                        <a:defRPr kumimoji="1">
                          <a:solidFill>
                            <a:schemeClr val="dk1"/>
                          </a:solidFill>
                          <a:latin typeface="Meiryo UI"/>
                          <a:ea typeface="Meiryo UI"/>
                        </a:defRPr>
                      </a:lvl3pPr>
                      <a:lvl4pPr marL="1371600" eaLnBrk="1" hangingPunct="1">
                        <a:defRPr kumimoji="1">
                          <a:solidFill>
                            <a:schemeClr val="dk1"/>
                          </a:solidFill>
                          <a:latin typeface="Meiryo UI"/>
                          <a:ea typeface="Meiryo UI"/>
                        </a:defRPr>
                      </a:lvl4pPr>
                      <a:lvl5pPr marL="1828800" eaLnBrk="1" hangingPunct="1">
                        <a:defRPr kumimoji="1">
                          <a:solidFill>
                            <a:schemeClr val="dk1"/>
                          </a:solidFill>
                          <a:latin typeface="Meiryo UI"/>
                          <a:ea typeface="Meiryo UI"/>
                        </a:defRPr>
                      </a:lvl5pPr>
                      <a:lvl6pPr marL="2286000" eaLnBrk="1" hangingPunct="1">
                        <a:defRPr kumimoji="1">
                          <a:solidFill>
                            <a:schemeClr val="dk1"/>
                          </a:solidFill>
                          <a:latin typeface="Meiryo UI"/>
                          <a:ea typeface="Meiryo UI"/>
                        </a:defRPr>
                      </a:lvl6pPr>
                      <a:lvl7pPr marL="2743200" eaLnBrk="1" hangingPunct="1">
                        <a:defRPr kumimoji="1">
                          <a:solidFill>
                            <a:schemeClr val="dk1"/>
                          </a:solidFill>
                          <a:latin typeface="Meiryo UI"/>
                          <a:ea typeface="Meiryo UI"/>
                        </a:defRPr>
                      </a:lvl7pPr>
                      <a:lvl8pPr marL="3200400" eaLnBrk="1" hangingPunct="1">
                        <a:defRPr kumimoji="1">
                          <a:solidFill>
                            <a:schemeClr val="dk1"/>
                          </a:solidFill>
                          <a:latin typeface="Meiryo UI"/>
                          <a:ea typeface="Meiryo UI"/>
                        </a:defRPr>
                      </a:lvl8pPr>
                      <a:lvl9pPr marL="3657600" eaLnBrk="1" hangingPunct="1">
                        <a:defRPr kumimoji="1">
                          <a:solidFill>
                            <a:schemeClr val="dk1"/>
                          </a:solidFill>
                          <a:latin typeface="Meiryo UI"/>
                          <a:ea typeface="Meiryo UI"/>
                        </a:defRPr>
                      </a:lvl9pPr>
                    </a:lstStyle>
                    <a:p>
                      <a:pPr algn="ctr"/>
                      <a:endParaRPr kumimoji="1" lang="ja-JP" altLang="en-US" sz="1500" dirty="0">
                        <a:latin typeface="Meiryo UI" panose="020B0604030504040204" pitchFamily="50" charset="-128"/>
                        <a:ea typeface="Meiryo UI" panose="020B0604030504040204" pitchFamily="50" charset="-128"/>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FFFF">
                        <a:lumMod val="95000"/>
                      </a:srgbClr>
                    </a:solidFill>
                  </a:tcPr>
                </a:tc>
                <a:extLst>
                  <a:ext uri="{0D108BD9-81ED-4DB2-BD59-A6C34878D82A}">
                    <a16:rowId xmlns:a16="http://schemas.microsoft.com/office/drawing/2014/main" val="1275338058"/>
                  </a:ext>
                </a:extLst>
              </a:tr>
            </a:tbl>
          </a:graphicData>
        </a:graphic>
      </p:graphicFrame>
      <p:sp>
        <p:nvSpPr>
          <p:cNvPr id="292" name="テキスト ボックス 291"/>
          <p:cNvSpPr txBox="1"/>
          <p:nvPr/>
        </p:nvSpPr>
        <p:spPr>
          <a:xfrm>
            <a:off x="6176089" y="5572444"/>
            <a:ext cx="1861678" cy="321866"/>
          </a:xfrm>
          <a:prstGeom prst="homePlate">
            <a:avLst/>
          </a:prstGeom>
          <a:solidFill>
            <a:srgbClr val="DC0032"/>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システム開発</a:t>
            </a: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試行機能</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293" name="テキスト ボックス 292"/>
          <p:cNvSpPr txBox="1"/>
          <p:nvPr/>
        </p:nvSpPr>
        <p:spPr>
          <a:xfrm>
            <a:off x="6177676" y="5165278"/>
            <a:ext cx="2017046" cy="308560"/>
          </a:xfrm>
          <a:prstGeom prst="homePlate">
            <a:avLst/>
          </a:prstGeom>
          <a:solidFill>
            <a:srgbClr val="00B050"/>
          </a:solidFill>
          <a:ln w="19050">
            <a:noFill/>
            <a:prstDash val="sysDash"/>
          </a:ln>
        </p:spPr>
        <p:txBody>
          <a:bodyPr wrap="square" rtlCol="0" anchor="ctr">
            <a:noAutofit/>
          </a:bodyPr>
          <a:lstStyle/>
          <a:p>
            <a:pPr algn="ctr" eaLnBrk="0" fontAlgn="base" hangingPunct="0">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会社調査・お願い</a:t>
            </a:r>
          </a:p>
        </p:txBody>
      </p:sp>
      <p:sp>
        <p:nvSpPr>
          <p:cNvPr id="301" name="テキスト ボックス 300"/>
          <p:cNvSpPr txBox="1"/>
          <p:nvPr/>
        </p:nvSpPr>
        <p:spPr>
          <a:xfrm>
            <a:off x="8009296" y="5896961"/>
            <a:ext cx="906641" cy="384893"/>
          </a:xfrm>
          <a:prstGeom prst="homePlate">
            <a:avLst/>
          </a:prstGeom>
          <a:solidFill>
            <a:srgbClr val="0070C0"/>
          </a:solidFill>
          <a:ln w="19050">
            <a:noFill/>
            <a:prstDash val="sysDash"/>
          </a:ln>
        </p:spPr>
        <p:txBody>
          <a:bodyPr wrap="square" rtlCol="0" anchor="ctr">
            <a:noAutofit/>
          </a:bodyPr>
          <a:lstStyle/>
          <a:p>
            <a:pPr algn="ctr" eaLnBrk="0" fontAlgn="base" hangingPunct="0">
              <a:lnSpc>
                <a:spcPts val="1400"/>
              </a:lnSpc>
              <a:spcBef>
                <a:spcPct val="0"/>
              </a:spcBef>
              <a:spcAft>
                <a:spcPct val="0"/>
              </a:spcAft>
              <a:defRPr/>
            </a:pPr>
            <a:r>
              <a:rPr kumimoji="0" lang="ja-JP" altLang="en-US" sz="1200" b="1" kern="0" dirty="0">
                <a:solidFill>
                  <a:prstClr val="white"/>
                </a:solidFill>
                <a:latin typeface="Meiryo UI" panose="020B0604030504040204" pitchFamily="50" charset="-128"/>
                <a:ea typeface="Meiryo UI" panose="020B0604030504040204" pitchFamily="50" charset="-128"/>
              </a:rPr>
              <a:t>トライアル</a:t>
            </a:r>
            <a:endParaRPr kumimoji="0" lang="en-US" altLang="ja-JP" sz="1200" b="1" kern="0" dirty="0">
              <a:solidFill>
                <a:prstClr val="white"/>
              </a:solidFill>
              <a:latin typeface="Meiryo UI" panose="020B0604030504040204" pitchFamily="50" charset="-128"/>
              <a:ea typeface="Meiryo UI" panose="020B0604030504040204" pitchFamily="50" charset="-128"/>
            </a:endParaRPr>
          </a:p>
          <a:p>
            <a:pPr algn="ctr" eaLnBrk="0" fontAlgn="base" hangingPunct="0">
              <a:lnSpc>
                <a:spcPts val="1400"/>
              </a:lnSpc>
              <a:spcBef>
                <a:spcPct val="0"/>
              </a:spcBef>
              <a:spcAft>
                <a:spcPct val="0"/>
              </a:spcAft>
              <a:defRPr/>
            </a:pPr>
            <a:r>
              <a:rPr kumimoji="0" lang="en-US" altLang="ja-JP" sz="1200" b="1" kern="0" dirty="0">
                <a:solidFill>
                  <a:prstClr val="white"/>
                </a:solidFill>
                <a:latin typeface="Meiryo UI" panose="020B0604030504040204" pitchFamily="50" charset="-128"/>
                <a:ea typeface="Meiryo UI" panose="020B0604030504040204" pitchFamily="50" charset="-128"/>
              </a:rPr>
              <a:t>(</a:t>
            </a:r>
            <a:r>
              <a:rPr kumimoji="0" lang="ja-JP" altLang="en-US" sz="1200" b="1" kern="0" dirty="0">
                <a:solidFill>
                  <a:prstClr val="white"/>
                </a:solidFill>
                <a:latin typeface="Meiryo UI" panose="020B0604030504040204" pitchFamily="50" charset="-128"/>
                <a:ea typeface="Meiryo UI" panose="020B0604030504040204" pitchFamily="50" charset="-128"/>
              </a:rPr>
              <a:t>半年間</a:t>
            </a:r>
            <a:r>
              <a:rPr kumimoji="0" lang="en-US" altLang="ja-JP" sz="1200" b="1" kern="0" dirty="0">
                <a:solidFill>
                  <a:prstClr val="white"/>
                </a:solidFill>
                <a:latin typeface="Meiryo UI" panose="020B0604030504040204" pitchFamily="50" charset="-128"/>
                <a:ea typeface="Meiryo UI" panose="020B0604030504040204" pitchFamily="50" charset="-128"/>
              </a:rPr>
              <a:t>)</a:t>
            </a:r>
            <a:endParaRPr kumimoji="0" lang="ja-JP" altLang="en-US" sz="1200" b="1" kern="0" dirty="0">
              <a:solidFill>
                <a:prstClr val="white"/>
              </a:solidFill>
              <a:latin typeface="Meiryo UI" panose="020B0604030504040204" pitchFamily="50" charset="-128"/>
              <a:ea typeface="Meiryo UI" panose="020B0604030504040204" pitchFamily="50" charset="-128"/>
            </a:endParaRPr>
          </a:p>
        </p:txBody>
      </p:sp>
      <p:sp>
        <p:nvSpPr>
          <p:cNvPr id="302" name="四角形: 角を丸くする 19">
            <a:extLst>
              <a:ext uri="{FF2B5EF4-FFF2-40B4-BE49-F238E27FC236}">
                <a16:creationId xmlns:a16="http://schemas.microsoft.com/office/drawing/2014/main" id="{475ACF74-04A0-49CB-AC90-88E09DDCC9C5}"/>
              </a:ext>
            </a:extLst>
          </p:cNvPr>
          <p:cNvSpPr/>
          <p:nvPr/>
        </p:nvSpPr>
        <p:spPr>
          <a:xfrm>
            <a:off x="4546404" y="6393168"/>
            <a:ext cx="4517885" cy="352724"/>
          </a:xfrm>
          <a:prstGeom prst="roundRect">
            <a:avLst/>
          </a:prstGeom>
          <a:solidFill>
            <a:schemeClr val="bg1"/>
          </a:solidFill>
          <a:ln>
            <a:solidFill>
              <a:schemeClr val="tx1"/>
            </a:solidFill>
          </a:ln>
        </p:spPr>
        <p:txBody>
          <a:bodyPr wrap="square" lIns="0" tIns="0" rIns="0" bIns="0" anchor="ctr" anchorCtr="0">
            <a:noAutofit/>
          </a:bodyPr>
          <a:lstStyle/>
          <a:p>
            <a:pPr algn="ctr" fontAlgn="base">
              <a:spcBef>
                <a:spcPct val="0"/>
              </a:spcBef>
              <a:spcAft>
                <a:spcPct val="0"/>
              </a:spcAft>
              <a:defRPr/>
            </a:pPr>
            <a:r>
              <a:rPr lang="ja-JP" altLang="en-US" sz="1600" dirty="0">
                <a:solidFill>
                  <a:prstClr val="black"/>
                </a:solidFill>
                <a:latin typeface="Meiryo UI" panose="020B0604030504040204" pitchFamily="50" charset="-128"/>
                <a:ea typeface="Meiryo UI" panose="020B0604030504040204" pitchFamily="50" charset="-128"/>
              </a:rPr>
              <a:t>施設分野の</a:t>
            </a:r>
            <a:r>
              <a:rPr lang="en-US" altLang="ja-JP" sz="1600" dirty="0">
                <a:solidFill>
                  <a:prstClr val="black"/>
                </a:solidFill>
                <a:latin typeface="Meiryo UI" panose="020B0604030504040204" pitchFamily="50" charset="-128"/>
                <a:ea typeface="Meiryo UI" panose="020B0604030504040204" pitchFamily="50" charset="-128"/>
              </a:rPr>
              <a:t>PF</a:t>
            </a:r>
            <a:r>
              <a:rPr lang="ja-JP" altLang="en-US" sz="1600" dirty="0">
                <a:solidFill>
                  <a:prstClr val="black"/>
                </a:solidFill>
                <a:latin typeface="Meiryo UI" panose="020B0604030504040204" pitchFamily="50" charset="-128"/>
                <a:ea typeface="Meiryo UI" panose="020B0604030504040204" pitchFamily="50" charset="-128"/>
              </a:rPr>
              <a:t>活用による貢献と</a:t>
            </a:r>
            <a:r>
              <a:rPr lang="ja-JP" altLang="en-US" sz="1600">
                <a:solidFill>
                  <a:prstClr val="black"/>
                </a:solidFill>
                <a:latin typeface="Meiryo UI" panose="020B0604030504040204" pitchFamily="50" charset="-128"/>
                <a:ea typeface="Meiryo UI" panose="020B0604030504040204" pitchFamily="50" charset="-128"/>
              </a:rPr>
              <a:t>収益の実現に</a:t>
            </a:r>
            <a:r>
              <a:rPr lang="ja-JP" altLang="en-US" sz="1600" dirty="0">
                <a:solidFill>
                  <a:prstClr val="black"/>
                </a:solidFill>
                <a:latin typeface="Meiryo UI" panose="020B0604030504040204" pitchFamily="50" charset="-128"/>
                <a:ea typeface="Meiryo UI" panose="020B0604030504040204" pitchFamily="50" charset="-128"/>
              </a:rPr>
              <a:t>挑戦</a:t>
            </a:r>
            <a:endParaRPr lang="en-US" altLang="ja-JP" sz="1600" dirty="0">
              <a:solidFill>
                <a:prstClr val="black"/>
              </a:solidFill>
              <a:latin typeface="Meiryo UI" panose="020B0604030504040204" pitchFamily="50" charset="-128"/>
              <a:ea typeface="Meiryo UI" panose="020B0604030504040204" pitchFamily="50" charset="-128"/>
            </a:endParaRPr>
          </a:p>
        </p:txBody>
      </p:sp>
      <p:sp>
        <p:nvSpPr>
          <p:cNvPr id="303" name="Rectangle 11">
            <a:extLst>
              <a:ext uri="{FF2B5EF4-FFF2-40B4-BE49-F238E27FC236}">
                <a16:creationId xmlns:a16="http://schemas.microsoft.com/office/drawing/2014/main" id="{09E5ABB3-FC0C-4843-8C47-66DF36A520F4}"/>
              </a:ext>
            </a:extLst>
          </p:cNvPr>
          <p:cNvSpPr>
            <a:spLocks noChangeArrowheads="1"/>
          </p:cNvSpPr>
          <p:nvPr/>
        </p:nvSpPr>
        <p:spPr bwMode="auto">
          <a:xfrm>
            <a:off x="8126421" y="5181450"/>
            <a:ext cx="1159839"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ｿﾘｭｰｼｮﾝ企画</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04"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990492" y="5554082"/>
            <a:ext cx="83471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省ｴﾈ</a:t>
            </a: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ITS</a:t>
            </a:r>
          </a:p>
        </p:txBody>
      </p:sp>
      <p:sp>
        <p:nvSpPr>
          <p:cNvPr id="305" name="Rectangle 11">
            <a:extLst>
              <a:ext uri="{FF2B5EF4-FFF2-40B4-BE49-F238E27FC236}">
                <a16:creationId xmlns:a16="http://schemas.microsoft.com/office/drawing/2014/main" id="{09E5ABB3-FC0C-4843-8C47-66DF36A520F4}"/>
              </a:ext>
            </a:extLst>
          </p:cNvPr>
          <p:cNvSpPr>
            <a:spLocks noChangeArrowheads="1"/>
          </p:cNvSpPr>
          <p:nvPr/>
        </p:nvSpPr>
        <p:spPr bwMode="auto">
          <a:xfrm>
            <a:off x="7584349" y="5846471"/>
            <a:ext cx="58547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a:sp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GFM</a:t>
            </a:r>
          </a:p>
          <a:p>
            <a:pPr eaLnBrk="1" hangingPunct="1">
              <a:spcBef>
                <a:spcPct val="0"/>
              </a:spcBef>
              <a:buNone/>
              <a:defRPr/>
            </a:pPr>
            <a:r>
              <a:rPr lang="ja-JP" altLang="en-US"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保全</a:t>
            </a:r>
            <a:endParaRPr lang="en-US" altLang="ja-JP" sz="13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6" name="Rectangle 11">
            <a:extLst>
              <a:ext uri="{FF2B5EF4-FFF2-40B4-BE49-F238E27FC236}">
                <a16:creationId xmlns:a16="http://schemas.microsoft.com/office/drawing/2014/main" id="{09E5ABB3-FC0C-4843-8C47-66DF36A520F4}"/>
              </a:ext>
            </a:extLst>
          </p:cNvPr>
          <p:cNvSpPr>
            <a:spLocks noChangeArrowheads="1"/>
          </p:cNvSpPr>
          <p:nvPr/>
        </p:nvSpPr>
        <p:spPr bwMode="auto">
          <a:xfrm>
            <a:off x="5322167" y="5155574"/>
            <a:ext cx="721864" cy="1155606"/>
          </a:xfrm>
          <a:prstGeom prst="rect">
            <a:avLst/>
          </a:prstGeom>
          <a:solidFill>
            <a:srgbClr val="FFC000"/>
          </a:solidFill>
          <a:ln>
            <a:noFill/>
          </a:ln>
          <a:effectLst/>
          <a:extLst/>
        </p:spPr>
        <p:txBody>
          <a:bodyPr vert="eaVert" wrap="square" lIns="72000" anchor="ctr">
            <a:noAutofit/>
          </a:bodyPr>
          <a:lstStyle>
            <a:lvl1pPr defTabSz="1279525" eaLnBrk="0" hangingPunct="0">
              <a:spcBef>
                <a:spcPct val="20000"/>
              </a:spcBef>
              <a:buChar char="•"/>
              <a:defRPr kumimoji="1" sz="4500">
                <a:solidFill>
                  <a:schemeClr val="tx1"/>
                </a:solidFill>
                <a:latin typeface="Arial" charset="0"/>
                <a:ea typeface="ＭＳ Ｐゴシック" charset="-128"/>
              </a:defRPr>
            </a:lvl1pPr>
            <a:lvl2pPr marL="742950" indent="-285750" defTabSz="1279525" eaLnBrk="0" hangingPunct="0">
              <a:spcBef>
                <a:spcPct val="20000"/>
              </a:spcBef>
              <a:buChar char="–"/>
              <a:defRPr kumimoji="1" sz="3900">
                <a:solidFill>
                  <a:schemeClr val="tx1"/>
                </a:solidFill>
                <a:latin typeface="Arial" charset="0"/>
                <a:ea typeface="ＭＳ Ｐゴシック" charset="-128"/>
              </a:defRPr>
            </a:lvl2pPr>
            <a:lvl3pPr marL="1143000" indent="-228600" defTabSz="1279525" eaLnBrk="0" hangingPunct="0">
              <a:spcBef>
                <a:spcPct val="20000"/>
              </a:spcBef>
              <a:buChar char="•"/>
              <a:defRPr kumimoji="1" sz="3400">
                <a:solidFill>
                  <a:schemeClr val="tx1"/>
                </a:solidFill>
                <a:latin typeface="Arial" charset="0"/>
                <a:ea typeface="ＭＳ Ｐゴシック" charset="-128"/>
              </a:defRPr>
            </a:lvl3pPr>
            <a:lvl4pPr marL="1600200" indent="-228600" defTabSz="1279525" eaLnBrk="0" hangingPunct="0">
              <a:spcBef>
                <a:spcPct val="20000"/>
              </a:spcBef>
              <a:buChar char="–"/>
              <a:defRPr kumimoji="1" sz="2800">
                <a:solidFill>
                  <a:schemeClr val="tx1"/>
                </a:solidFill>
                <a:latin typeface="Arial" charset="0"/>
                <a:ea typeface="ＭＳ Ｐゴシック" charset="-128"/>
              </a:defRPr>
            </a:lvl4pPr>
            <a:lvl5pPr marL="2057400" indent="-228600" defTabSz="1279525" eaLnBrk="0" hangingPunct="0">
              <a:spcBef>
                <a:spcPct val="20000"/>
              </a:spcBef>
              <a:buChar char="»"/>
              <a:defRPr kumimoji="1" sz="2800">
                <a:solidFill>
                  <a:schemeClr val="tx1"/>
                </a:solidFill>
                <a:latin typeface="Arial" charset="0"/>
                <a:ea typeface="ＭＳ Ｐゴシック" charset="-128"/>
              </a:defRPr>
            </a:lvl5pPr>
            <a:lvl6pPr marL="25146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6pPr>
            <a:lvl7pPr marL="29718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7pPr>
            <a:lvl8pPr marL="34290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8pPr>
            <a:lvl9pPr marL="3886200" indent="-228600" defTabSz="1279525" eaLnBrk="0" fontAlgn="base" hangingPunct="0">
              <a:spcBef>
                <a:spcPct val="20000"/>
              </a:spcBef>
              <a:spcAft>
                <a:spcPct val="0"/>
              </a:spcAft>
              <a:buChar char="»"/>
              <a:defRPr kumimoji="1" sz="2800">
                <a:solidFill>
                  <a:schemeClr val="tx1"/>
                </a:solidFill>
                <a:latin typeface="Arial" charset="0"/>
                <a:ea typeface="ＭＳ Ｐゴシック" charset="-128"/>
              </a:defRPr>
            </a:lvl9pPr>
          </a:lstStyle>
          <a:p>
            <a:pPr eaLnBrk="1" hangingPunct="1">
              <a:spcBef>
                <a:spcPct val="0"/>
              </a:spcBef>
              <a:buNone/>
              <a:defRPr/>
            </a:pPr>
            <a:r>
              <a:rPr lang="ja-JP" altLang="en-US"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全体構想検討</a:t>
            </a:r>
            <a:endParaRPr lang="en-US" altLang="ja-JP" sz="1300" b="1" dirty="0">
              <a:solidFill>
                <a:prstClr val="white"/>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127" name="動作設定ボタン: 進む/次へ 126">
            <a:hlinkClick r:id="rId4" action="ppaction://hlinksldjump" highlightClick="1"/>
          </p:cNvPr>
          <p:cNvSpPr/>
          <p:nvPr/>
        </p:nvSpPr>
        <p:spPr>
          <a:xfrm>
            <a:off x="2076543" y="4892294"/>
            <a:ext cx="267913" cy="216808"/>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ja-JP" altLang="en-US" sz="2000">
              <a:solidFill>
                <a:prstClr val="white"/>
              </a:solidFill>
              <a:latin typeface="Calibri" panose="020F0502020204030204"/>
              <a:ea typeface="游ゴシック" panose="020B0400000000000000" pitchFamily="50" charset="-128"/>
            </a:endParaRPr>
          </a:p>
        </p:txBody>
      </p:sp>
      <p:sp>
        <p:nvSpPr>
          <p:cNvPr id="129" name="テキスト ボックス 128"/>
          <p:cNvSpPr txBox="1"/>
          <p:nvPr/>
        </p:nvSpPr>
        <p:spPr>
          <a:xfrm>
            <a:off x="2368115" y="5417085"/>
            <a:ext cx="858924" cy="207857"/>
          </a:xfrm>
          <a:prstGeom prst="rect">
            <a:avLst/>
          </a:prstGeom>
          <a:solidFill>
            <a:schemeClr val="bg1">
              <a:alpha val="50000"/>
            </a:schemeClr>
          </a:solidFill>
        </p:spPr>
        <p:txBody>
          <a:bodyPr wrap="square" lIns="0" tIns="0" rIns="0" bIns="0" rtlCol="0" anchor="ctr" anchorCtr="0">
            <a:noAutofit/>
          </a:bodyPr>
          <a:lstStyle/>
          <a:p>
            <a:pPr algn="ctr" fontAlgn="base">
              <a:lnSpc>
                <a:spcPts val="1900"/>
              </a:lnSpc>
              <a:spcBef>
                <a:spcPct val="0"/>
              </a:spcBef>
              <a:spcAft>
                <a:spcPct val="0"/>
              </a:spcAft>
              <a:defRPr/>
            </a:pPr>
            <a:r>
              <a:rPr lang="ja-JP" altLang="en-US" sz="1600" b="1" dirty="0">
                <a:solidFill>
                  <a:srgbClr val="FF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ＦＳＰＦ</a:t>
            </a:r>
          </a:p>
        </p:txBody>
      </p:sp>
    </p:spTree>
    <p:extLst>
      <p:ext uri="{BB962C8B-B14F-4D97-AF65-F5344CB8AC3E}">
        <p14:creationId xmlns:p14="http://schemas.microsoft.com/office/powerpoint/2010/main" val="32136343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extLst/>
          </p:nvPr>
        </p:nvGraphicFramePr>
        <p:xfrm>
          <a:off x="179512" y="519922"/>
          <a:ext cx="8800280" cy="6080605"/>
        </p:xfrm>
        <a:graphic>
          <a:graphicData uri="http://schemas.openxmlformats.org/drawingml/2006/table">
            <a:tbl>
              <a:tblPr/>
              <a:tblGrid>
                <a:gridCol w="880028">
                  <a:extLst>
                    <a:ext uri="{9D8B030D-6E8A-4147-A177-3AD203B41FA5}">
                      <a16:colId xmlns:a16="http://schemas.microsoft.com/office/drawing/2014/main" val="3803983383"/>
                    </a:ext>
                  </a:extLst>
                </a:gridCol>
                <a:gridCol w="880028">
                  <a:extLst>
                    <a:ext uri="{9D8B030D-6E8A-4147-A177-3AD203B41FA5}">
                      <a16:colId xmlns:a16="http://schemas.microsoft.com/office/drawing/2014/main" val="4255981458"/>
                    </a:ext>
                  </a:extLst>
                </a:gridCol>
                <a:gridCol w="880028">
                  <a:extLst>
                    <a:ext uri="{9D8B030D-6E8A-4147-A177-3AD203B41FA5}">
                      <a16:colId xmlns:a16="http://schemas.microsoft.com/office/drawing/2014/main" val="4145494504"/>
                    </a:ext>
                  </a:extLst>
                </a:gridCol>
                <a:gridCol w="880028">
                  <a:extLst>
                    <a:ext uri="{9D8B030D-6E8A-4147-A177-3AD203B41FA5}">
                      <a16:colId xmlns:a16="http://schemas.microsoft.com/office/drawing/2014/main" val="4006541341"/>
                    </a:ext>
                  </a:extLst>
                </a:gridCol>
                <a:gridCol w="880028">
                  <a:extLst>
                    <a:ext uri="{9D8B030D-6E8A-4147-A177-3AD203B41FA5}">
                      <a16:colId xmlns:a16="http://schemas.microsoft.com/office/drawing/2014/main" val="3427191911"/>
                    </a:ext>
                  </a:extLst>
                </a:gridCol>
                <a:gridCol w="880028">
                  <a:extLst>
                    <a:ext uri="{9D8B030D-6E8A-4147-A177-3AD203B41FA5}">
                      <a16:colId xmlns:a16="http://schemas.microsoft.com/office/drawing/2014/main" val="2656655332"/>
                    </a:ext>
                  </a:extLst>
                </a:gridCol>
                <a:gridCol w="880028">
                  <a:extLst>
                    <a:ext uri="{9D8B030D-6E8A-4147-A177-3AD203B41FA5}">
                      <a16:colId xmlns:a16="http://schemas.microsoft.com/office/drawing/2014/main" val="4048707663"/>
                    </a:ext>
                  </a:extLst>
                </a:gridCol>
                <a:gridCol w="880028">
                  <a:extLst>
                    <a:ext uri="{9D8B030D-6E8A-4147-A177-3AD203B41FA5}">
                      <a16:colId xmlns:a16="http://schemas.microsoft.com/office/drawing/2014/main" val="820554293"/>
                    </a:ext>
                  </a:extLst>
                </a:gridCol>
                <a:gridCol w="880028">
                  <a:extLst>
                    <a:ext uri="{9D8B030D-6E8A-4147-A177-3AD203B41FA5}">
                      <a16:colId xmlns:a16="http://schemas.microsoft.com/office/drawing/2014/main" val="925140077"/>
                    </a:ext>
                  </a:extLst>
                </a:gridCol>
                <a:gridCol w="880028">
                  <a:extLst>
                    <a:ext uri="{9D8B030D-6E8A-4147-A177-3AD203B41FA5}">
                      <a16:colId xmlns:a16="http://schemas.microsoft.com/office/drawing/2014/main" val="952528961"/>
                    </a:ext>
                  </a:extLst>
                </a:gridCol>
              </a:tblGrid>
              <a:tr h="212174">
                <a:tc row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施設運転保全</a:t>
                      </a:r>
                      <a:br>
                        <a:rPr lang="ja-JP" altLang="en-US"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ユーザニーズ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7">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運転・省エネ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1614764591"/>
                  </a:ext>
                </a:extLst>
              </a:tr>
              <a:tr h="22789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法・規制 遵守</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安定供給</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gridSpan="3">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省エネ</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tc h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省人</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保全費低減</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kumimoji="1" lang="ja-JP" altLang="en-US"/>
                    </a:p>
                  </a:txBody>
                  <a:tcPr/>
                </a:tc>
                <a:extLst>
                  <a:ext uri="{0D108BD9-81ED-4DB2-BD59-A6C34878D82A}">
                    <a16:rowId xmlns:a16="http://schemas.microsoft.com/office/drawing/2014/main" val="2610758877"/>
                  </a:ext>
                </a:extLst>
              </a:tr>
              <a:tr h="817260">
                <a:tc vMerge="1">
                  <a:txBody>
                    <a:bodyPr/>
                    <a:lstStyle/>
                    <a:p>
                      <a:endParaRPr kumimoji="1" lang="ja-JP" altLang="en-US"/>
                    </a:p>
                  </a:txBody>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法令・規制・</a:t>
                      </a:r>
                      <a:r>
                        <a:rPr lang="en-US" altLang="ja-JP" sz="900" b="1" i="0" u="none" strike="noStrike">
                          <a:solidFill>
                            <a:srgbClr val="000000"/>
                          </a:solidFill>
                          <a:effectLst/>
                          <a:latin typeface="Meiryo UI" panose="020B0604030504040204" pitchFamily="50" charset="-128"/>
                          <a:ea typeface="Meiryo UI" panose="020B0604030504040204" pitchFamily="50" charset="-128"/>
                        </a:rPr>
                        <a:t>ISO</a:t>
                      </a:r>
                      <a:br>
                        <a:rPr lang="en-US" altLang="ja-JP" sz="900" b="1" i="0" u="none" strike="noStrike">
                          <a:solidFill>
                            <a:srgbClr val="000000"/>
                          </a:solidFill>
                          <a:effectLst/>
                          <a:latin typeface="Meiryo UI" panose="020B0604030504040204" pitchFamily="50" charset="-128"/>
                          <a:ea typeface="Meiryo UI" panose="020B0604030504040204" pitchFamily="50" charset="-128"/>
                        </a:rPr>
                      </a:br>
                      <a:r>
                        <a:rPr lang="ja-JP" altLang="en-US" sz="900" b="1" i="0" u="none" strike="noStrike">
                          <a:solidFill>
                            <a:srgbClr val="000000"/>
                          </a:solidFill>
                          <a:effectLst/>
                          <a:latin typeface="Meiryo UI" panose="020B0604030504040204" pitchFamily="50" charset="-128"/>
                          <a:ea typeface="Meiryo UI" panose="020B0604030504040204" pitchFamily="50" charset="-128"/>
                        </a:rPr>
                        <a:t>遵守強化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dirty="0">
                          <a:solidFill>
                            <a:srgbClr val="000000"/>
                          </a:solidFill>
                          <a:effectLst/>
                          <a:latin typeface="Meiryo UI" panose="020B0604030504040204" pitchFamily="50" charset="-128"/>
                          <a:ea typeface="Meiryo UI" panose="020B0604030504040204" pitchFamily="50" charset="-128"/>
                        </a:rPr>
                        <a:t>設備状態</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供給信頼性</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向上</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エネルギー計測管理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a:solidFill>
                            <a:srgbClr val="000000"/>
                          </a:solidFill>
                          <a:effectLst/>
                          <a:latin typeface="Meiryo UI" panose="020B0604030504040204" pitchFamily="50" charset="-128"/>
                          <a:ea typeface="Meiryo UI" panose="020B0604030504040204" pitchFamily="50" charset="-128"/>
                        </a:rPr>
                        <a:t>供給効率</a:t>
                      </a:r>
                      <a:br>
                        <a:rPr lang="zh-TW" altLang="en-US" sz="900" b="1" i="0" u="none" strike="noStrike">
                          <a:solidFill>
                            <a:srgbClr val="000000"/>
                          </a:solidFill>
                          <a:effectLst/>
                          <a:latin typeface="Meiryo UI" panose="020B0604030504040204" pitchFamily="50" charset="-128"/>
                          <a:ea typeface="Meiryo UI" panose="020B0604030504040204" pitchFamily="50" charset="-128"/>
                        </a:rPr>
                      </a:br>
                      <a:r>
                        <a:rPr lang="zh-TW" altLang="en-US" sz="900" b="1" i="0" u="none" strike="noStrike">
                          <a:solidFill>
                            <a:srgbClr val="000000"/>
                          </a:solidFill>
                          <a:effectLst/>
                          <a:latin typeface="Meiryo UI" panose="020B0604030504040204" pitchFamily="50" charset="-128"/>
                          <a:ea typeface="Meiryo UI" panose="020B0604030504040204" pitchFamily="50" charset="-128"/>
                        </a:rPr>
                        <a:t>管理強化</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運転工数</a:t>
                      </a:r>
                      <a:br>
                        <a:rPr lang="zh-TW" altLang="en-US" sz="900" b="1"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1" i="0" u="none" strike="noStrike" dirty="0">
                          <a:solidFill>
                            <a:srgbClr val="000000"/>
                          </a:solidFill>
                          <a:effectLst/>
                          <a:latin typeface="Meiryo UI" panose="020B0604030504040204" pitchFamily="50" charset="-128"/>
                          <a:ea typeface="Meiryo UI" panose="020B0604030504040204" pitchFamily="50" charset="-128"/>
                        </a:rPr>
                        <a:t>削減</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保全費管理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CBM</a:t>
                      </a:r>
                      <a:r>
                        <a:rPr lang="ja-JP" altLang="en-US" sz="900" b="1" i="0" u="none" strike="noStrike">
                          <a:solidFill>
                            <a:srgbClr val="000000"/>
                          </a:solidFill>
                          <a:effectLst/>
                          <a:latin typeface="Meiryo UI" panose="020B0604030504040204" pitchFamily="50" charset="-128"/>
                          <a:ea typeface="Meiryo UI" panose="020B0604030504040204" pitchFamily="50" charset="-128"/>
                        </a:rPr>
                        <a:t>化</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593968586"/>
                  </a:ext>
                </a:extLst>
              </a:tr>
              <a:tr h="510786">
                <a:tc>
                  <a:txBody>
                    <a:bodyPr/>
                    <a:lstStyle/>
                    <a:p>
                      <a:pPr algn="ctr" fontAlgn="ctr"/>
                      <a:r>
                        <a:rPr lang="en-US" sz="900" b="1" i="0" u="none" strike="noStrike">
                          <a:solidFill>
                            <a:srgbClr val="000000"/>
                          </a:solidFill>
                          <a:effectLst/>
                          <a:latin typeface="Meiryo UI" panose="020B0604030504040204" pitchFamily="50" charset="-128"/>
                          <a:ea typeface="Meiryo UI" panose="020B0604030504040204" pitchFamily="50" charset="-128"/>
                        </a:rPr>
                        <a:t>PF</a:t>
                      </a:r>
                      <a:r>
                        <a:rPr lang="ja-JP" altLang="en-US" sz="900" b="1" i="0" u="none" strike="noStrike">
                          <a:solidFill>
                            <a:srgbClr val="000000"/>
                          </a:solidFill>
                          <a:effectLst/>
                          <a:latin typeface="Meiryo UI" panose="020B0604030504040204" pitchFamily="50" charset="-128"/>
                          <a:ea typeface="Meiryo UI" panose="020B0604030504040204" pitchFamily="50" charset="-128"/>
                        </a:rPr>
                        <a:t>アイテム</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EMS_50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EMS_200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EBM</a:t>
                      </a: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アドオン</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900" b="0" i="0" u="none" strike="noStrike" dirty="0">
                          <a:solidFill>
                            <a:srgbClr val="000000"/>
                          </a:solidFill>
                          <a:effectLst/>
                          <a:latin typeface="Meiryo UI" panose="020B0604030504040204" pitchFamily="50" charset="-128"/>
                          <a:ea typeface="Meiryo UI" panose="020B0604030504040204" pitchFamily="50" charset="-128"/>
                        </a:rPr>
                        <a:t>DECS_200</a:t>
                      </a: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点</a:t>
                      </a:r>
                      <a:br>
                        <a:rPr lang="zh-TW" altLang="en-US" sz="900" b="0" i="0" u="none" strike="noStrike" dirty="0">
                          <a:solidFill>
                            <a:srgbClr val="000000"/>
                          </a:solidFill>
                          <a:effectLst/>
                          <a:latin typeface="Meiryo UI" panose="020B0604030504040204" pitchFamily="50" charset="-128"/>
                          <a:ea typeface="Meiryo UI" panose="020B0604030504040204" pitchFamily="50" charset="-128"/>
                        </a:rPr>
                      </a:b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*別途ﾄｰﾀﾙ</a:t>
                      </a: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監視</a:t>
                      </a:r>
                      <a:endParaRPr lang="en-US" altLang="zh-TW"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ｻｰﾋﾞｽ</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eiryo UI" panose="020B0604030504040204" pitchFamily="50" charset="-128"/>
                          <a:ea typeface="Meiryo UI" panose="020B0604030504040204" pitchFamily="50" charset="-128"/>
                        </a:rPr>
                        <a:t>PLANET</a:t>
                      </a:r>
                      <a:br>
                        <a:rPr lang="en-US" sz="900" b="0" i="0" u="none" strike="noStrike">
                          <a:solidFill>
                            <a:srgbClr val="000000"/>
                          </a:solidFill>
                          <a:effectLst/>
                          <a:latin typeface="Meiryo UI" panose="020B0604030504040204" pitchFamily="50" charset="-128"/>
                          <a:ea typeface="Meiryo UI" panose="020B0604030504040204" pitchFamily="50" charset="-128"/>
                        </a:rPr>
                      </a:br>
                      <a:r>
                        <a:rPr lang="en-US" sz="900" b="0" i="0" u="none" strike="noStrike">
                          <a:solidFill>
                            <a:srgbClr val="000000"/>
                          </a:solidFill>
                          <a:effectLst/>
                          <a:latin typeface="Meiryo UI" panose="020B0604030504040204" pitchFamily="50" charset="-128"/>
                          <a:ea typeface="Meiryo UI" panose="020B0604030504040204" pitchFamily="50" charset="-128"/>
                        </a:rPr>
                        <a:t>DECS_200</a:t>
                      </a:r>
                      <a:r>
                        <a:rPr lang="ja-JP" altLang="en-US" sz="900" b="0" i="0" u="none" strike="noStrike">
                          <a:solidFill>
                            <a:srgbClr val="000000"/>
                          </a:solidFill>
                          <a:effectLst/>
                          <a:latin typeface="Meiryo UI" panose="020B0604030504040204" pitchFamily="50" charset="-128"/>
                          <a:ea typeface="Meiryo UI" panose="020B0604030504040204" pitchFamily="50" charset="-128"/>
                        </a:rPr>
                        <a:t>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9703222"/>
                  </a:ext>
                </a:extLst>
              </a:tr>
              <a:tr h="509091">
                <a:tc>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連携サービス</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gridSpan="2">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異常・逸脱監視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kumimoji="1" lang="ja-JP" altLang="en-US"/>
                    </a:p>
                  </a:txBody>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異常・逸脱監視</a:t>
                      </a:r>
                      <a:br>
                        <a:rPr lang="ja-JP" altLang="en-US" sz="9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定期保全</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アドバイス</a:t>
                      </a:r>
                      <a:endParaRPr lang="ja-JP"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省エネ改善</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高効率運用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トータル監視・管理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トータル保全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管理支援</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最適保全管理</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アドバイス</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835309"/>
                  </a:ext>
                </a:extLst>
              </a:tr>
              <a:tr h="345764">
                <a:tc rowSpan="11">
                  <a:txBody>
                    <a:bodyPr/>
                    <a:lstStyle/>
                    <a:p>
                      <a:pPr algn="ctr" fontAlgn="ctr"/>
                      <a:r>
                        <a:rPr lang="ja-JP" altLang="en-US" sz="900" b="1" i="0" u="none" strike="noStrike">
                          <a:solidFill>
                            <a:srgbClr val="000000"/>
                          </a:solidFill>
                          <a:effectLst/>
                          <a:latin typeface="Meiryo UI" panose="020B0604030504040204" pitchFamily="50" charset="-128"/>
                          <a:ea typeface="Meiryo UI" panose="020B0604030504040204" pitchFamily="50" charset="-128"/>
                        </a:rPr>
                        <a:t>導入する機能</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zh-TW" altLang="en-US" sz="900" b="0" i="0" u="none" strike="noStrike" dirty="0">
                          <a:solidFill>
                            <a:srgbClr val="000000"/>
                          </a:solidFill>
                          <a:effectLst/>
                          <a:latin typeface="Meiryo UI" panose="020B0604030504040204" pitchFamily="50" charset="-128"/>
                          <a:ea typeface="Meiryo UI" panose="020B0604030504040204" pitchFamily="50" charset="-128"/>
                        </a:rPr>
                        <a:t>排水水質</a:t>
                      </a: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基準</a:t>
                      </a:r>
                      <a:endParaRPr lang="en-US" altLang="zh-TW"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zh-TW"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zh-TW" altLang="en-US" sz="900" b="0" i="0" u="none" strike="noStrike" dirty="0">
                        <a:solidFill>
                          <a:srgbClr val="000000"/>
                        </a:solidFill>
                        <a:effectLst/>
                        <a:latin typeface="Meiryo UI" panose="020B0604030504040204" pitchFamily="50" charset="-128"/>
                        <a:ea typeface="Meiryo UI" panose="020B0604030504040204" pitchFamily="50" charset="-128"/>
                      </a:endParaRP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使用量管理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4089391663"/>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省エネ法管理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契約管理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状態管理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4851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他</a:t>
                      </a:r>
                      <a:r>
                        <a:rPr lang="en-US" altLang="ja-JP" sz="900" b="0" i="0" u="none" strike="noStrike">
                          <a:solidFill>
                            <a:srgbClr val="000000"/>
                          </a:solidFill>
                          <a:effectLst/>
                          <a:latin typeface="Meiryo UI" panose="020B0604030504040204" pitchFamily="50" charset="-128"/>
                          <a:ea typeface="Meiryo UI" panose="020B0604030504040204" pitchFamily="50" charset="-128"/>
                        </a:rPr>
                        <a:t>) </a:t>
                      </a:r>
                      <a:r>
                        <a:rPr lang="ja-JP" altLang="en-US" sz="900" b="0" i="0" u="none" strike="noStrike">
                          <a:solidFill>
                            <a:srgbClr val="000000"/>
                          </a:solidFill>
                          <a:effectLst/>
                          <a:latin typeface="Meiryo UI" panose="020B0604030504040204" pitchFamily="50" charset="-128"/>
                          <a:ea typeface="Meiryo UI" panose="020B0604030504040204" pitchFamily="50" charset="-128"/>
                        </a:rPr>
                        <a:t>関連基準</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負荷管理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2946973808"/>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需要予測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最適化</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r>
                        <a:rPr lang="ja-JP" altLang="en-US" sz="900" b="0" i="0" u="none" strike="noStrike">
                          <a:solidFill>
                            <a:srgbClr val="000000"/>
                          </a:solidFill>
                          <a:effectLst/>
                          <a:latin typeface="Meiryo UI" panose="020B0604030504040204" pitchFamily="50" charset="-128"/>
                          <a:ea typeface="Meiryo UI" panose="020B0604030504040204" pitchFamily="50" charset="-128"/>
                        </a:rPr>
                        <a:t>台数制御等</a:t>
                      </a:r>
                      <a:r>
                        <a:rPr lang="en-US" altLang="ja-JP" sz="900" b="0" i="0" u="none" strike="noStrike">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CCC"/>
                    </a:solidFill>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原単位</a:t>
                      </a:r>
                      <a:r>
                        <a:rPr lang="ja-JP" altLang="en-US" sz="900" b="0" i="0" u="none" strike="noStrike" dirty="0" smtClean="0">
                          <a:solidFill>
                            <a:srgbClr val="000000"/>
                          </a:solidFill>
                          <a:effectLst/>
                          <a:latin typeface="Meiryo UI" panose="020B0604030504040204" pitchFamily="50" charset="-128"/>
                          <a:ea typeface="Meiryo UI" panose="020B0604030504040204" pitchFamily="50" charset="-128"/>
                        </a:rPr>
                        <a:t>管理</a:t>
                      </a:r>
                      <a:endPar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endParaRPr>
                    </a:p>
                    <a:p>
                      <a:pPr algn="ctr" fontAlgn="ctr"/>
                      <a:r>
                        <a:rPr lang="en-US" altLang="ja-JP" sz="900" b="0" i="0" u="none" strike="noStrike" dirty="0" smtClean="0">
                          <a:solidFill>
                            <a:srgbClr val="000000"/>
                          </a:solidFill>
                          <a:effectLst/>
                          <a:latin typeface="Meiryo UI" panose="020B0604030504040204" pitchFamily="50" charset="-128"/>
                          <a:ea typeface="Meiryo UI" panose="020B0604030504040204" pitchFamily="50" charset="-128"/>
                        </a:rPr>
                        <a:t>(</a:t>
                      </a: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効率</a:t>
                      </a:r>
                      <a:r>
                        <a:rPr lang="en-US" altLang="ja-JP" sz="900" b="0" i="0" u="none" strike="noStrike" dirty="0">
                          <a:solidFill>
                            <a:srgbClr val="000000"/>
                          </a:solidFill>
                          <a:effectLst/>
                          <a:latin typeface="Meiryo UI" panose="020B0604030504040204" pitchFamily="50" charset="-128"/>
                          <a:ea typeface="Meiryo UI" panose="020B0604030504040204" pitchFamily="50" charset="-128"/>
                        </a:rPr>
                        <a:t>)</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予算管理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786342502"/>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484175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設備故障</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履歴管理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944305107"/>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寿命予測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8F3DB"/>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部品</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台帳管理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3792365275"/>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zh-TW" altLang="en-US" sz="900" b="0" i="0" u="none" strike="noStrike">
                          <a:solidFill>
                            <a:srgbClr val="000000"/>
                          </a:solidFill>
                          <a:effectLst/>
                          <a:latin typeface="Meiryo UI" panose="020B0604030504040204" pitchFamily="50" charset="-128"/>
                          <a:ea typeface="Meiryo UI" panose="020B0604030504040204" pitchFamily="50" charset="-128"/>
                        </a:rPr>
                      </a:br>
                      <a:r>
                        <a:rPr lang="zh-TW" altLang="en-US" sz="900" b="0" i="0" u="none" strike="noStrike">
                          <a:solidFill>
                            <a:srgbClr val="000000"/>
                          </a:solidFill>
                          <a:effectLst/>
                          <a:latin typeface="Meiryo UI" panose="020B0604030504040204" pitchFamily="50" charset="-128"/>
                          <a:ea typeface="Meiryo UI" panose="020B0604030504040204" pitchFamily="50" charset="-128"/>
                        </a:rPr>
                        <a:t>項目管理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34264887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保全</a:t>
                      </a:r>
                      <a:br>
                        <a:rPr lang="ja-JP" altLang="en-US" sz="900" b="0" i="0" u="none" strike="noStrike">
                          <a:solidFill>
                            <a:srgbClr val="000000"/>
                          </a:solidFill>
                          <a:effectLst/>
                          <a:latin typeface="Meiryo UI" panose="020B0604030504040204" pitchFamily="50" charset="-128"/>
                          <a:ea typeface="Meiryo UI" panose="020B0604030504040204" pitchFamily="50" charset="-128"/>
                        </a:rPr>
                      </a:br>
                      <a:r>
                        <a:rPr lang="ja-JP" altLang="en-US" sz="900" b="0" i="0" u="none" strike="noStrike">
                          <a:solidFill>
                            <a:srgbClr val="000000"/>
                          </a:solidFill>
                          <a:effectLst/>
                          <a:latin typeface="Meiryo UI" panose="020B0604030504040204" pitchFamily="50" charset="-128"/>
                          <a:ea typeface="Meiryo UI" panose="020B0604030504040204" pitchFamily="50" charset="-128"/>
                        </a:rPr>
                        <a:t>周期管理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2966930929"/>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図面管理</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9FF99"/>
                    </a:solidFill>
                  </a:tcPr>
                </a:tc>
                <a:extLst>
                  <a:ext uri="{0D108BD9-81ED-4DB2-BD59-A6C34878D82A}">
                    <a16:rowId xmlns:a16="http://schemas.microsoft.com/office/drawing/2014/main" val="1224768270"/>
                  </a:ext>
                </a:extLst>
              </a:tr>
              <a:tr h="345764">
                <a:tc vMerge="1">
                  <a:txBody>
                    <a:bodyPr/>
                    <a:lstStyle/>
                    <a:p>
                      <a:endParaRPr kumimoji="1" lang="ja-JP" altLang="en-US"/>
                    </a:p>
                  </a:txBody>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ja-JP" altLang="en-US" sz="900" b="0" i="0" u="none" strike="noStrike">
                          <a:solidFill>
                            <a:srgbClr val="000000"/>
                          </a:solidFill>
                          <a:effectLst/>
                          <a:latin typeface="Meiryo UI" panose="020B0604030504040204" pitchFamily="50" charset="-128"/>
                          <a:ea typeface="Meiryo UI" panose="020B0604030504040204" pitchFamily="50" charset="-128"/>
                        </a:rPr>
                        <a:t>　</a:t>
                      </a:r>
                    </a:p>
                  </a:txBody>
                  <a:tcPr marL="5734" marR="5734" marT="573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ja-JP" altLang="en-US" sz="900" b="0" i="0" u="none" strike="noStrike" dirty="0">
                          <a:solidFill>
                            <a:srgbClr val="000000"/>
                          </a:solidFill>
                          <a:effectLst/>
                          <a:latin typeface="Meiryo UI" panose="020B0604030504040204" pitchFamily="50" charset="-128"/>
                          <a:ea typeface="Meiryo UI" panose="020B0604030504040204" pitchFamily="50" charset="-128"/>
                        </a:rPr>
                        <a:t>故障予測</a:t>
                      </a:r>
                    </a:p>
                  </a:txBody>
                  <a:tcPr marL="5734" marR="5734" marT="573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8F3DB"/>
                    </a:solidFill>
                  </a:tcPr>
                </a:tc>
                <a:extLst>
                  <a:ext uri="{0D108BD9-81ED-4DB2-BD59-A6C34878D82A}">
                    <a16:rowId xmlns:a16="http://schemas.microsoft.com/office/drawing/2014/main" val="1040401539"/>
                  </a:ext>
                </a:extLst>
              </a:tr>
            </a:tbl>
          </a:graphicData>
        </a:graphic>
      </p:graphicFrame>
      <p:sp>
        <p:nvSpPr>
          <p:cNvPr id="5" name="正方形/長方形 4"/>
          <p:cNvSpPr/>
          <p:nvPr/>
        </p:nvSpPr>
        <p:spPr>
          <a:xfrm>
            <a:off x="179512" y="119807"/>
            <a:ext cx="7560840" cy="400110"/>
          </a:xfrm>
          <a:prstGeom prst="rect">
            <a:avLst/>
          </a:prstGeom>
        </p:spPr>
        <p:txBody>
          <a:bodyPr wrap="square">
            <a:spAutoFit/>
          </a:bodyPr>
          <a:lstStyle/>
          <a:p>
            <a:pPr fontAlgn="base">
              <a:spcBef>
                <a:spcPct val="0"/>
              </a:spcBef>
              <a:spcAft>
                <a:spcPct val="0"/>
              </a:spcAft>
            </a:pPr>
            <a:r>
              <a:rPr lang="ja-JP" altLang="en-US" sz="2000" b="1" dirty="0">
                <a:solidFill>
                  <a:prstClr val="black"/>
                </a:solidFill>
                <a:latin typeface="Meiryo UI" panose="020B0604030504040204" pitchFamily="50" charset="-128"/>
                <a:ea typeface="Meiryo UI" panose="020B0604030504040204" pitchFamily="50" charset="-128"/>
              </a:rPr>
              <a:t>施設 運転保全分野のプラットフォームと連携して提供するサービス</a:t>
            </a:r>
            <a:r>
              <a:rPr lang="en-US" altLang="ja-JP" sz="2000" b="1" dirty="0">
                <a:solidFill>
                  <a:prstClr val="black"/>
                </a:solidFill>
                <a:latin typeface="Meiryo UI" panose="020B0604030504040204" pitchFamily="50" charset="-128"/>
                <a:ea typeface="Meiryo UI" panose="020B0604030504040204" pitchFamily="50" charset="-128"/>
              </a:rPr>
              <a:t>(</a:t>
            </a:r>
            <a:r>
              <a:rPr lang="ja-JP" altLang="en-US" sz="2000" b="1" dirty="0">
                <a:solidFill>
                  <a:prstClr val="black"/>
                </a:solidFill>
                <a:latin typeface="Meiryo UI" panose="020B0604030504040204" pitchFamily="50" charset="-128"/>
                <a:ea typeface="Meiryo UI" panose="020B0604030504040204" pitchFamily="50" charset="-128"/>
              </a:rPr>
              <a:t>案</a:t>
            </a:r>
            <a:r>
              <a:rPr lang="en-US" altLang="ja-JP" sz="2000" b="1" dirty="0">
                <a:solidFill>
                  <a:prstClr val="black"/>
                </a:solidFill>
                <a:latin typeface="Meiryo UI" panose="020B0604030504040204" pitchFamily="50" charset="-128"/>
                <a:ea typeface="Meiryo UI" panose="020B0604030504040204" pitchFamily="50" charset="-128"/>
              </a:rPr>
              <a:t>)</a:t>
            </a:r>
            <a:endParaRPr lang="ja-JP" altLang="en-US" sz="2000" b="1" dirty="0">
              <a:solidFill>
                <a:prstClr val="black"/>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77509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latin typeface="BIZ UDPゴシック" panose="020B0400000000000000" pitchFamily="50" charset="-128"/>
                <a:ea typeface="BIZ UDPゴシック" panose="020B0400000000000000" pitchFamily="50" charset="-128"/>
              </a:rPr>
              <a:pPr/>
              <a:t>1</a:t>
            </a:fld>
            <a:r>
              <a:rPr lang="en-US" altLang="ja-JP" smtClean="0">
                <a:latin typeface="BIZ UDPゴシック" panose="020B0400000000000000" pitchFamily="50" charset="-128"/>
                <a:ea typeface="BIZ UDPゴシック" panose="020B0400000000000000" pitchFamily="50" charset="-128"/>
              </a:rPr>
              <a:t> </a:t>
            </a:r>
            <a:endParaRPr lang="ja-JP" altLang="en-US" dirty="0">
              <a:latin typeface="BIZ UDPゴシック" panose="020B0400000000000000" pitchFamily="50" charset="-128"/>
              <a:ea typeface="BIZ UDPゴシック" panose="020B0400000000000000" pitchFamily="50" charset="-128"/>
            </a:endParaRPr>
          </a:p>
        </p:txBody>
      </p:sp>
      <p:pic>
        <p:nvPicPr>
          <p:cNvPr id="6" name="Picture 2" descr="https://www.denso.com/global/en/about-us/facts-and-figures/keyvisual_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54" y="940147"/>
            <a:ext cx="4185138" cy="117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37"/>
          <p:cNvSpPr txBox="1">
            <a:spLocks noChangeArrowheads="1"/>
          </p:cNvSpPr>
          <p:nvPr/>
        </p:nvSpPr>
        <p:spPr bwMode="auto">
          <a:xfrm>
            <a:off x="18300009" y="673833"/>
            <a:ext cx="558166" cy="262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r" defTabSz="844083" fontAlgn="base">
              <a:spcBef>
                <a:spcPct val="0"/>
              </a:spcBef>
              <a:spcAft>
                <a:spcPct val="0"/>
              </a:spcAft>
            </a:pPr>
            <a:r>
              <a:rPr lang="en-US" altLang="ja-JP" sz="1108" b="1">
                <a:solidFill>
                  <a:srgbClr val="FFFFFF"/>
                </a:solidFill>
                <a:latin typeface="BIZ UDPゴシック" panose="020B0400000000000000" pitchFamily="50" charset="-128"/>
                <a:ea typeface="BIZ UDPゴシック" panose="020B0400000000000000" pitchFamily="50" charset="-128"/>
              </a:rPr>
              <a:t>1/16</a:t>
            </a:r>
          </a:p>
        </p:txBody>
      </p:sp>
      <p:pic>
        <p:nvPicPr>
          <p:cNvPr id="8" name="Picture 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304" y="1151162"/>
            <a:ext cx="2247900" cy="868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正方形/長方形 21"/>
          <p:cNvSpPr>
            <a:spLocks noChangeArrowheads="1"/>
          </p:cNvSpPr>
          <p:nvPr/>
        </p:nvSpPr>
        <p:spPr bwMode="auto">
          <a:xfrm>
            <a:off x="4525107" y="928424"/>
            <a:ext cx="9832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サーマル</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10" name="Picture 39" descr="https://www.denso.com/global/en/products-and-services/bnr_index_bigger_therm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531" y="1152627"/>
            <a:ext cx="2253762" cy="86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54" y="2154950"/>
            <a:ext cx="4185138" cy="1135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正方形/長方形 21"/>
          <p:cNvSpPr>
            <a:spLocks noChangeArrowheads="1"/>
          </p:cNvSpPr>
          <p:nvPr/>
        </p:nvSpPr>
        <p:spPr bwMode="auto">
          <a:xfrm>
            <a:off x="167054" y="2569654"/>
            <a:ext cx="1507880" cy="23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923">
                <a:solidFill>
                  <a:srgbClr val="000000"/>
                </a:solidFill>
                <a:latin typeface="BIZ UDPゴシック" panose="020B0400000000000000" pitchFamily="50" charset="-128"/>
                <a:ea typeface="BIZ UDPゴシック" panose="020B0400000000000000" pitchFamily="50" charset="-128"/>
              </a:rPr>
              <a:t>(</a:t>
            </a:r>
            <a:r>
              <a:rPr lang="ja-JP" altLang="en-US" sz="923">
                <a:solidFill>
                  <a:srgbClr val="000000"/>
                </a:solidFill>
                <a:latin typeface="BIZ UDPゴシック" panose="020B0400000000000000" pitchFamily="50" charset="-128"/>
                <a:ea typeface="BIZ UDPゴシック" panose="020B0400000000000000" pitchFamily="50" charset="-128"/>
              </a:rPr>
              <a:t>資本金 </a:t>
            </a:r>
            <a:r>
              <a:rPr lang="en-US" altLang="ja-JP" sz="923">
                <a:solidFill>
                  <a:srgbClr val="000000"/>
                </a:solidFill>
                <a:latin typeface="BIZ UDPゴシック" panose="020B0400000000000000" pitchFamily="50" charset="-128"/>
                <a:ea typeface="BIZ UDPゴシック" panose="020B0400000000000000" pitchFamily="50" charset="-128"/>
              </a:rPr>
              <a:t>1,874 </a:t>
            </a:r>
            <a:r>
              <a:rPr lang="ja-JP" altLang="en-US" sz="923">
                <a:solidFill>
                  <a:srgbClr val="000000"/>
                </a:solidFill>
                <a:latin typeface="BIZ UDPゴシック" panose="020B0400000000000000" pitchFamily="50" charset="-128"/>
                <a:ea typeface="BIZ UDPゴシック" panose="020B0400000000000000" pitchFamily="50" charset="-128"/>
              </a:rPr>
              <a:t>億円</a:t>
            </a:r>
            <a:r>
              <a:rPr lang="en-US" altLang="ja-JP" sz="923">
                <a:solidFill>
                  <a:srgbClr val="000000"/>
                </a:solidFill>
                <a:latin typeface="BIZ UDPゴシック" panose="020B0400000000000000" pitchFamily="50" charset="-128"/>
                <a:ea typeface="BIZ UDPゴシック" panose="020B0400000000000000" pitchFamily="50" charset="-128"/>
              </a:rPr>
              <a:t>)</a:t>
            </a:r>
            <a:endParaRPr lang="ja-JP" altLang="en-US" sz="923">
              <a:solidFill>
                <a:srgbClr val="000000"/>
              </a:solidFill>
              <a:latin typeface="BIZ UDPゴシック" panose="020B0400000000000000" pitchFamily="50" charset="-128"/>
              <a:ea typeface="BIZ UDPゴシック" panose="020B0400000000000000" pitchFamily="50" charset="-128"/>
            </a:endParaRPr>
          </a:p>
        </p:txBody>
      </p:sp>
      <p:grpSp>
        <p:nvGrpSpPr>
          <p:cNvPr id="13" name="グループ化 2"/>
          <p:cNvGrpSpPr>
            <a:grpSpLocks/>
          </p:cNvGrpSpPr>
          <p:nvPr/>
        </p:nvGrpSpPr>
        <p:grpSpPr bwMode="auto">
          <a:xfrm>
            <a:off x="167054" y="4930846"/>
            <a:ext cx="4205654" cy="1150326"/>
            <a:chOff x="160325" y="5427447"/>
            <a:chExt cx="4556138" cy="1246608"/>
          </a:xfrm>
        </p:grpSpPr>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l="12053" t="1880" r="6017" b="16188"/>
            <a:stretch>
              <a:fillRect/>
            </a:stretch>
          </p:blipFill>
          <p:spPr bwMode="auto">
            <a:xfrm>
              <a:off x="227474" y="5432143"/>
              <a:ext cx="1485165"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1"/>
            <p:cNvPicPr>
              <a:picLocks noChangeAspect="1" noChangeArrowheads="1"/>
            </p:cNvPicPr>
            <p:nvPr/>
          </p:nvPicPr>
          <p:blipFill>
            <a:blip r:embed="rId7">
              <a:extLst>
                <a:ext uri="{28A0092B-C50C-407E-A947-70E740481C1C}">
                  <a14:useLocalDpi xmlns:a14="http://schemas.microsoft.com/office/drawing/2010/main" val="0"/>
                </a:ext>
              </a:extLst>
            </a:blip>
            <a:srcRect l="2516" r="7556" b="19695"/>
            <a:stretch>
              <a:fillRect/>
            </a:stretch>
          </p:blipFill>
          <p:spPr bwMode="auto">
            <a:xfrm>
              <a:off x="3284115" y="5427447"/>
              <a:ext cx="1432348" cy="124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p:cNvPicPr>
              <a:picLocks noChangeAspect="1" noChangeArrowheads="1"/>
            </p:cNvPicPr>
            <p:nvPr/>
          </p:nvPicPr>
          <p:blipFill>
            <a:blip r:embed="rId8">
              <a:extLst>
                <a:ext uri="{28A0092B-C50C-407E-A947-70E740481C1C}">
                  <a14:useLocalDpi xmlns:a14="http://schemas.microsoft.com/office/drawing/2010/main" val="0"/>
                </a:ext>
              </a:extLst>
            </a:blip>
            <a:srcRect l="5559" t="7359" r="8263" b="9871"/>
            <a:stretch>
              <a:fillRect/>
            </a:stretch>
          </p:blipFill>
          <p:spPr bwMode="auto">
            <a:xfrm>
              <a:off x="1778767" y="5432143"/>
              <a:ext cx="1432348" cy="1237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正方形/長方形 21"/>
            <p:cNvSpPr>
              <a:spLocks noChangeArrowheads="1"/>
            </p:cNvSpPr>
            <p:nvPr/>
          </p:nvSpPr>
          <p:spPr bwMode="auto">
            <a:xfrm>
              <a:off x="160325" y="5845694"/>
              <a:ext cx="1632427" cy="238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en-US" altLang="ja-JP" sz="831">
                  <a:solidFill>
                    <a:srgbClr val="000000"/>
                  </a:solidFill>
                  <a:latin typeface="BIZ UDPゴシック" panose="020B0400000000000000" pitchFamily="50" charset="-128"/>
                  <a:ea typeface="BIZ UDPゴシック" panose="020B0400000000000000" pitchFamily="50" charset="-128"/>
                </a:rPr>
                <a:t>(</a:t>
              </a:r>
              <a:r>
                <a:rPr lang="ja-JP" altLang="en-US" sz="831">
                  <a:solidFill>
                    <a:srgbClr val="000000"/>
                  </a:solidFill>
                  <a:latin typeface="BIZ UDPゴシック" panose="020B0400000000000000" pitchFamily="50" charset="-128"/>
                  <a:ea typeface="BIZ UDPゴシック" panose="020B0400000000000000" pitchFamily="50" charset="-128"/>
                </a:rPr>
                <a:t>資本金 </a:t>
              </a:r>
              <a:r>
                <a:rPr lang="en-US" altLang="ja-JP" sz="831">
                  <a:solidFill>
                    <a:srgbClr val="000000"/>
                  </a:solidFill>
                  <a:latin typeface="BIZ UDPゴシック" panose="020B0400000000000000" pitchFamily="50" charset="-128"/>
                  <a:ea typeface="BIZ UDPゴシック" panose="020B0400000000000000" pitchFamily="50" charset="-128"/>
                </a:rPr>
                <a:t>3,000</a:t>
              </a:r>
              <a:r>
                <a:rPr lang="ja-JP" altLang="en-US" sz="831">
                  <a:solidFill>
                    <a:srgbClr val="000000"/>
                  </a:solidFill>
                  <a:latin typeface="BIZ UDPゴシック" panose="020B0400000000000000" pitchFamily="50" charset="-128"/>
                  <a:ea typeface="BIZ UDPゴシック" panose="020B0400000000000000" pitchFamily="50" charset="-128"/>
                </a:rPr>
                <a:t>万円</a:t>
              </a:r>
              <a:r>
                <a:rPr lang="en-US" altLang="ja-JP" sz="831">
                  <a:solidFill>
                    <a:srgbClr val="000000"/>
                  </a:solidFill>
                  <a:latin typeface="BIZ UDPゴシック" panose="020B0400000000000000" pitchFamily="50" charset="-128"/>
                  <a:ea typeface="BIZ UDPゴシック" panose="020B0400000000000000" pitchFamily="50" charset="-128"/>
                </a:rPr>
                <a:t>)</a:t>
              </a:r>
            </a:p>
          </p:txBody>
        </p:sp>
      </p:grpSp>
      <p:pic>
        <p:nvPicPr>
          <p:cNvPr id="18"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0065" y="3708715"/>
            <a:ext cx="4142643" cy="1217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0970" y="3903611"/>
            <a:ext cx="2159977" cy="955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3089" y="3903611"/>
            <a:ext cx="2154115" cy="959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25" descr="DENSO ADAS / AD å®å¿ã§ãããèªåéè»¢"/>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5247" y="2424581"/>
            <a:ext cx="2165838" cy="83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正方形/長方形 21"/>
          <p:cNvSpPr>
            <a:spLocks noChangeArrowheads="1"/>
          </p:cNvSpPr>
          <p:nvPr/>
        </p:nvSpPr>
        <p:spPr bwMode="auto">
          <a:xfrm>
            <a:off x="6834554" y="928424"/>
            <a:ext cx="98180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パワトレイン</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3" name="正方形/長方形 21"/>
          <p:cNvSpPr>
            <a:spLocks noChangeArrowheads="1"/>
          </p:cNvSpPr>
          <p:nvPr/>
        </p:nvSpPr>
        <p:spPr bwMode="auto">
          <a:xfrm>
            <a:off x="6822831" y="2197447"/>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自動運転・</a:t>
            </a:r>
            <a:r>
              <a:rPr lang="en-US" altLang="ja-JP" sz="1292" b="1">
                <a:solidFill>
                  <a:srgbClr val="000000"/>
                </a:solidFill>
                <a:latin typeface="BIZ UDPゴシック" panose="020B0400000000000000" pitchFamily="50" charset="-128"/>
                <a:ea typeface="BIZ UDPゴシック" panose="020B0400000000000000" pitchFamily="50" charset="-128"/>
              </a:rPr>
              <a:t>AI</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4" name="正方形/長方形 21"/>
          <p:cNvSpPr>
            <a:spLocks noChangeArrowheads="1"/>
          </p:cNvSpPr>
          <p:nvPr/>
        </p:nvSpPr>
        <p:spPr bwMode="auto">
          <a:xfrm>
            <a:off x="4451838" y="3672080"/>
            <a:ext cx="1135673"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運転</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sp>
        <p:nvSpPr>
          <p:cNvPr id="25" name="正方形/長方形 21"/>
          <p:cNvSpPr>
            <a:spLocks noChangeArrowheads="1"/>
          </p:cNvSpPr>
          <p:nvPr/>
        </p:nvSpPr>
        <p:spPr bwMode="auto">
          <a:xfrm>
            <a:off x="6768611" y="3667684"/>
            <a:ext cx="1137138"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保全</a:t>
            </a:r>
            <a:endParaRPr lang="ja-JP" altLang="en-US" sz="1292">
              <a:solidFill>
                <a:srgbClr val="000000"/>
              </a:solidFill>
              <a:latin typeface="BIZ UDPゴシック" panose="020B0400000000000000" pitchFamily="50" charset="-128"/>
              <a:ea typeface="BIZ UDPゴシック" panose="020B0400000000000000" pitchFamily="50" charset="-128"/>
            </a:endParaRPr>
          </a:p>
        </p:txBody>
      </p:sp>
      <p:pic>
        <p:nvPicPr>
          <p:cNvPr id="26" name="Picture 69" descr="https://www.densofacilities.co.jp/images/business/energy-saving/energy_saving_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67603" y="5103761"/>
            <a:ext cx="1186962" cy="715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3" descr="https://www.densofacilities.co.jp/images/business/energy-saving/energy_saving_4.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66185" y="5080315"/>
            <a:ext cx="1116623"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7" descr="https://www.densofacilities.co.jp/images/business/energy-saving/energy_saving_6.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11108" y="5080315"/>
            <a:ext cx="1055077" cy="7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3358" y="5080315"/>
            <a:ext cx="971550" cy="7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3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977" y="2402601"/>
            <a:ext cx="2244969" cy="80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正方形/長方形 21"/>
          <p:cNvSpPr>
            <a:spLocks noChangeArrowheads="1"/>
          </p:cNvSpPr>
          <p:nvPr/>
        </p:nvSpPr>
        <p:spPr bwMode="auto">
          <a:xfrm>
            <a:off x="4487008" y="2209170"/>
            <a:ext cx="1201615"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電動化</a:t>
            </a:r>
          </a:p>
        </p:txBody>
      </p:sp>
      <p:sp>
        <p:nvSpPr>
          <p:cNvPr id="32" name="AutoShape 2320"/>
          <p:cNvSpPr>
            <a:spLocks noChangeArrowheads="1"/>
          </p:cNvSpPr>
          <p:nvPr/>
        </p:nvSpPr>
        <p:spPr bwMode="auto">
          <a:xfrm>
            <a:off x="4574931" y="5818869"/>
            <a:ext cx="215411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生産設備の省エネ改善</a:t>
            </a:r>
            <a:endParaRPr lang="en-US" altLang="ja-JP" sz="1292" kern="0" dirty="0">
              <a:solidFill>
                <a:srgbClr val="000000"/>
              </a:solidFill>
              <a:latin typeface="BIZ UDPゴシック" panose="020B0400000000000000" pitchFamily="50" charset="-128"/>
              <a:ea typeface="BIZ UDPゴシック" panose="020B0400000000000000" pitchFamily="50" charset="-128"/>
            </a:endParaRPr>
          </a:p>
        </p:txBody>
      </p:sp>
      <p:sp>
        <p:nvSpPr>
          <p:cNvPr id="33" name="AutoShape 2320"/>
          <p:cNvSpPr>
            <a:spLocks noChangeArrowheads="1"/>
          </p:cNvSpPr>
          <p:nvPr/>
        </p:nvSpPr>
        <p:spPr bwMode="auto">
          <a:xfrm>
            <a:off x="6812573" y="5818869"/>
            <a:ext cx="2170235" cy="263769"/>
          </a:xfrm>
          <a:prstGeom prst="rect">
            <a:avLst/>
          </a:prstGeom>
          <a:noFill/>
          <a:ln w="12700">
            <a:noFill/>
            <a:round/>
            <a:headEnd/>
            <a:tailEnd/>
          </a:ln>
          <a:effectLst/>
        </p:spPr>
        <p:txBody>
          <a:bodyPr wrap="none" lIns="84992" tIns="42497" rIns="84992" bIns="42497" anchor="ctr"/>
          <a:lstStyle>
            <a:lvl1pPr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1pPr>
            <a:lvl2pPr marL="571500" indent="-28575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3pPr>
            <a:lvl4pPr marL="17145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4pPr>
            <a:lvl5pPr marL="2286000" indent="-228600" defTabSz="762000" eaLnBrk="0" hangingPunct="0">
              <a:defRPr kumimoji="1" sz="2000">
                <a:solidFill>
                  <a:schemeClr val="tx1"/>
                </a:solidFill>
                <a:latin typeface="ＭＳ Ｐゴシック" panose="020B0600070205080204" pitchFamily="50" charset="-128"/>
                <a:ea typeface="ＭＳ Ｐゴシック" panose="020B0600070205080204" pitchFamily="50" charset="-128"/>
              </a:defRPr>
            </a:lvl5pPr>
            <a:lvl6pPr marL="27432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32004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6576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4114800" indent="-228600" algn="ctr" defTabSz="7620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703402" eaLnBrk="1" hangingPunct="1">
              <a:defRPr/>
            </a:pPr>
            <a:r>
              <a:rPr lang="ja-JP" altLang="en-US" sz="1292" kern="0" dirty="0">
                <a:solidFill>
                  <a:srgbClr val="000000"/>
                </a:solidFill>
                <a:latin typeface="BIZ UDPゴシック" panose="020B0400000000000000" pitchFamily="50" charset="-128"/>
                <a:ea typeface="BIZ UDPゴシック" panose="020B0400000000000000" pitchFamily="50" charset="-128"/>
              </a:rPr>
              <a:t>供給設備の省エネシステム開発</a:t>
            </a:r>
          </a:p>
        </p:txBody>
      </p:sp>
      <p:sp>
        <p:nvSpPr>
          <p:cNvPr id="34" name="正方形/長方形 1"/>
          <p:cNvSpPr>
            <a:spLocks noChangeArrowheads="1"/>
          </p:cNvSpPr>
          <p:nvPr/>
        </p:nvSpPr>
        <p:spPr bwMode="auto">
          <a:xfrm>
            <a:off x="4510454" y="4967480"/>
            <a:ext cx="4507523" cy="1121020"/>
          </a:xfrm>
          <a:prstGeom prst="rect">
            <a:avLst/>
          </a:prstGeom>
          <a:noFill/>
          <a:ln w="2857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5" name="角丸四角形 1"/>
          <p:cNvSpPr>
            <a:spLocks noChangeArrowheads="1"/>
          </p:cNvSpPr>
          <p:nvPr/>
        </p:nvSpPr>
        <p:spPr bwMode="auto">
          <a:xfrm>
            <a:off x="109904" y="718873"/>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6" name="角丸四角形 39"/>
          <p:cNvSpPr>
            <a:spLocks noChangeArrowheads="1"/>
          </p:cNvSpPr>
          <p:nvPr/>
        </p:nvSpPr>
        <p:spPr bwMode="auto">
          <a:xfrm>
            <a:off x="109904" y="3524077"/>
            <a:ext cx="8972550" cy="2640623"/>
          </a:xfrm>
          <a:prstGeom prst="roundRect">
            <a:avLst>
              <a:gd name="adj" fmla="val 1125"/>
            </a:avLst>
          </a:prstGeom>
          <a:noFill/>
          <a:ln w="127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37" name="正方形/長方形 3"/>
          <p:cNvSpPr>
            <a:spLocks noChangeArrowheads="1"/>
          </p:cNvSpPr>
          <p:nvPr/>
        </p:nvSpPr>
        <p:spPr bwMode="auto">
          <a:xfrm>
            <a:off x="4727331" y="664654"/>
            <a:ext cx="4289180" cy="127488"/>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0" name="正方形/長方形 43"/>
          <p:cNvSpPr>
            <a:spLocks noChangeArrowheads="1"/>
          </p:cNvSpPr>
          <p:nvPr/>
        </p:nvSpPr>
        <p:spPr bwMode="auto">
          <a:xfrm>
            <a:off x="4717073" y="3465461"/>
            <a:ext cx="4274527" cy="117231"/>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1" name="正方形/長方形 30"/>
          <p:cNvSpPr>
            <a:spLocks noChangeArrowheads="1"/>
          </p:cNvSpPr>
          <p:nvPr/>
        </p:nvSpPr>
        <p:spPr bwMode="auto">
          <a:xfrm>
            <a:off x="205154" y="3401349"/>
            <a:ext cx="3607842"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株式会社デンソーファシリティーズ</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2" name="正方形/長方形 21"/>
          <p:cNvSpPr>
            <a:spLocks noChangeArrowheads="1"/>
          </p:cNvSpPr>
          <p:nvPr/>
        </p:nvSpPr>
        <p:spPr bwMode="auto">
          <a:xfrm>
            <a:off x="4692162" y="3376072"/>
            <a:ext cx="4463562"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エネルギー供給設備の運転・保全・建設・省エネＩＴ</a:t>
            </a:r>
            <a:endParaRPr lang="en-US" altLang="ja-JP" sz="1292">
              <a:solidFill>
                <a:srgbClr val="000000"/>
              </a:solidFill>
              <a:latin typeface="BIZ UDPゴシック" panose="020B0400000000000000" pitchFamily="50" charset="-128"/>
              <a:ea typeface="BIZ UDPゴシック" panose="020B0400000000000000" pitchFamily="50" charset="-128"/>
            </a:endParaRPr>
          </a:p>
        </p:txBody>
      </p:sp>
      <p:sp>
        <p:nvSpPr>
          <p:cNvPr id="43" name="正方形/長方形 21"/>
          <p:cNvSpPr>
            <a:spLocks noChangeArrowheads="1"/>
          </p:cNvSpPr>
          <p:nvPr/>
        </p:nvSpPr>
        <p:spPr bwMode="auto">
          <a:xfrm>
            <a:off x="4692162" y="594316"/>
            <a:ext cx="4451838"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defTabSz="844083" fontAlgn="base">
              <a:spcBef>
                <a:spcPct val="0"/>
              </a:spcBef>
              <a:spcAft>
                <a:spcPct val="0"/>
              </a:spcAft>
            </a:pPr>
            <a:r>
              <a:rPr lang="ja-JP" altLang="en-US" sz="1292" b="1">
                <a:solidFill>
                  <a:srgbClr val="000000"/>
                </a:solidFill>
                <a:latin typeface="BIZ UDPゴシック" panose="020B0400000000000000" pitchFamily="50" charset="-128"/>
                <a:ea typeface="BIZ UDPゴシック" panose="020B0400000000000000" pitchFamily="50" charset="-128"/>
              </a:rPr>
              <a:t>事業分野　</a:t>
            </a:r>
            <a:r>
              <a:rPr lang="ja-JP" altLang="en-US" sz="1292">
                <a:solidFill>
                  <a:srgbClr val="000000"/>
                </a:solidFill>
                <a:latin typeface="BIZ UDPゴシック" panose="020B0400000000000000" pitchFamily="50" charset="-128"/>
                <a:ea typeface="BIZ UDPゴシック" panose="020B0400000000000000" pitchFamily="50" charset="-128"/>
              </a:rPr>
              <a:t>自動車分野および自動車技術を応用した事業展開</a:t>
            </a:r>
          </a:p>
        </p:txBody>
      </p:sp>
      <p:sp>
        <p:nvSpPr>
          <p:cNvPr id="44" name="正方形/長方形 30"/>
          <p:cNvSpPr>
            <a:spLocks noChangeArrowheads="1"/>
          </p:cNvSpPr>
          <p:nvPr/>
        </p:nvSpPr>
        <p:spPr bwMode="auto">
          <a:xfrm>
            <a:off x="254056" y="619461"/>
            <a:ext cx="1845057" cy="284052"/>
          </a:xfrm>
          <a:prstGeom prst="rect">
            <a:avLst/>
          </a:prstGeom>
          <a:solidFill>
            <a:schemeClr val="bg1"/>
          </a:solidFill>
          <a:ln>
            <a:noFill/>
          </a:ln>
        </p:spPr>
        <p:txBody>
          <a:bodyPr wrap="none" lIns="0" tIns="0" rIns="0" bIns="0">
            <a:spAutoFit/>
          </a:bodyP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r>
              <a:rPr lang="ja-JP" altLang="en-US" sz="1846" b="1" dirty="0">
                <a:solidFill>
                  <a:srgbClr val="000000"/>
                </a:solidFill>
                <a:latin typeface="BIZ UDPゴシック" panose="020B0400000000000000" pitchFamily="50" charset="-128"/>
                <a:ea typeface="BIZ UDPゴシック" panose="020B0400000000000000" pitchFamily="50" charset="-128"/>
              </a:rPr>
              <a:t>株式会社デンソー</a:t>
            </a:r>
            <a:endParaRPr lang="en-US" altLang="ja-JP" sz="1846" b="1" dirty="0">
              <a:solidFill>
                <a:srgbClr val="000000"/>
              </a:solidFill>
              <a:latin typeface="BIZ UDPゴシック" panose="020B0400000000000000" pitchFamily="50" charset="-128"/>
              <a:ea typeface="BIZ UDPゴシック" panose="020B0400000000000000" pitchFamily="50" charset="-128"/>
            </a:endParaRPr>
          </a:p>
        </p:txBody>
      </p:sp>
      <p:sp>
        <p:nvSpPr>
          <p:cNvPr id="45" name="正方形/長方形 44"/>
          <p:cNvSpPr>
            <a:spLocks noChangeArrowheads="1"/>
          </p:cNvSpPr>
          <p:nvPr/>
        </p:nvSpPr>
        <p:spPr bwMode="auto">
          <a:xfrm>
            <a:off x="4608634" y="4878092"/>
            <a:ext cx="2949820" cy="196362"/>
          </a:xfrm>
          <a:prstGeom prst="rect">
            <a:avLst/>
          </a:prstGeom>
          <a:solidFill>
            <a:schemeClr val="bg1"/>
          </a:solidFill>
          <a:ln>
            <a:noFill/>
          </a:ln>
          <a:extLst>
            <a:ext uri="{91240B29-F687-4F45-9708-019B960494DF}">
              <a14:hiddenLine xmlns:a14="http://schemas.microsoft.com/office/drawing/2010/main" w="28575" algn="ctr">
                <a:solidFill>
                  <a:srgbClr val="000000"/>
                </a:solidFill>
                <a:round/>
                <a:headEnd/>
                <a:tailEnd/>
              </a14:hiddenLine>
            </a:ext>
          </a:extLst>
        </p:spPr>
        <p:txBody>
          <a:bodyPr anchor="ctr"/>
          <a:lstStyle>
            <a:lvl1pPr>
              <a:defRPr kumimoji="1" sz="20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20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20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20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20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2000">
                <a:solidFill>
                  <a:schemeClr val="tx1"/>
                </a:solidFill>
                <a:latin typeface="ＭＳ Ｐゴシック" panose="020B0600070205080204" pitchFamily="50" charset="-128"/>
                <a:ea typeface="ＭＳ Ｐゴシック" panose="020B0600070205080204" pitchFamily="50" charset="-128"/>
              </a:defRPr>
            </a:lvl9pPr>
          </a:lstStyle>
          <a:p>
            <a:pPr algn="ctr" defTabSz="844083" fontAlgn="base">
              <a:spcBef>
                <a:spcPct val="0"/>
              </a:spcBef>
              <a:spcAft>
                <a:spcPct val="0"/>
              </a:spcAft>
            </a:pPr>
            <a:endParaRPr lang="ja-JP" altLang="en-US" sz="1846">
              <a:solidFill>
                <a:srgbClr val="000000"/>
              </a:solidFill>
              <a:latin typeface="BIZ UDPゴシック" panose="020B0400000000000000" pitchFamily="50" charset="-128"/>
              <a:ea typeface="BIZ UDPゴシック" panose="020B0400000000000000" pitchFamily="50" charset="-128"/>
            </a:endParaRPr>
          </a:p>
        </p:txBody>
      </p:sp>
      <p:sp>
        <p:nvSpPr>
          <p:cNvPr id="46" name="Rectangle 56"/>
          <p:cNvSpPr>
            <a:spLocks noChangeArrowheads="1"/>
          </p:cNvSpPr>
          <p:nvPr/>
        </p:nvSpPr>
        <p:spPr bwMode="auto">
          <a:xfrm>
            <a:off x="4492869" y="4831200"/>
            <a:ext cx="2275742" cy="284661"/>
          </a:xfrm>
          <a:prstGeom prst="rect">
            <a:avLst/>
          </a:prstGeom>
          <a:noFill/>
          <a:ln w="12700">
            <a:noFill/>
            <a:miter lim="800000"/>
            <a:headEnd/>
            <a:tailEnd/>
          </a:ln>
          <a:effectLst>
            <a:outerShdw dist="50800" sx="1000" sy="1000" algn="ctr" rotWithShape="0">
              <a:srgbClr val="000000">
                <a:lumMod val="50000"/>
                <a:lumOff val="50000"/>
              </a:srgbClr>
            </a:outerShdw>
          </a:effectLst>
        </p:spPr>
        <p:txBody>
          <a:bodyPr lIns="33231" tIns="42497" rIns="33231" bIns="42497">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292" b="1"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 省エネＩＴソリューション事業</a:t>
            </a:r>
            <a:endParaRPr lang="ja-JP" altLang="en-US" sz="1292" b="1" kern="0" dirty="0">
              <a:solidFill>
                <a:srgbClr val="008000"/>
              </a:solidFill>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50"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ja-JP" altLang="en-US" dirty="0">
                <a:latin typeface="BIZ UDPゴシック" panose="020B0400000000000000" pitchFamily="50" charset="-128"/>
                <a:ea typeface="BIZ UDPゴシック" panose="020B0400000000000000" pitchFamily="50" charset="-128"/>
              </a:rPr>
              <a:t>１</a:t>
            </a:r>
            <a:r>
              <a:rPr lang="ja-JP" altLang="en-US" dirty="0" smtClean="0">
                <a:latin typeface="BIZ UDPゴシック" panose="020B0400000000000000" pitchFamily="50" charset="-128"/>
                <a:ea typeface="BIZ UDPゴシック" panose="020B0400000000000000" pitchFamily="50" charset="-128"/>
              </a:rPr>
              <a:t>、会社紹介</a:t>
            </a:r>
            <a:endParaRPr kumimoji="1" lang="ja-JP" altLang="en-US" dirty="0">
              <a:latin typeface="BIZ UDPゴシック" panose="020B0400000000000000" pitchFamily="50" charset="-128"/>
              <a:ea typeface="BIZ UDPゴシック" panose="020B0400000000000000" pitchFamily="50" charset="-128"/>
            </a:endParaRPr>
          </a:p>
        </p:txBody>
      </p:sp>
      <p:sp>
        <p:nvSpPr>
          <p:cNvPr id="47" name="Rectangle 56"/>
          <p:cNvSpPr>
            <a:spLocks noChangeArrowheads="1"/>
          </p:cNvSpPr>
          <p:nvPr/>
        </p:nvSpPr>
        <p:spPr bwMode="auto">
          <a:xfrm>
            <a:off x="6720254" y="4869706"/>
            <a:ext cx="795703" cy="213135"/>
          </a:xfrm>
          <a:prstGeom prst="rect">
            <a:avLst/>
          </a:prstGeom>
          <a:solidFill>
            <a:srgbClr val="0000FF"/>
          </a:solidFill>
          <a:ln w="12700">
            <a:noFill/>
            <a:miter lim="800000"/>
            <a:headEnd/>
            <a:tailEnd/>
          </a:ln>
          <a:effectLst>
            <a:outerShdw dist="50800" sx="1000" sy="1000" algn="ctr" rotWithShape="0">
              <a:srgbClr val="000000">
                <a:lumMod val="50000"/>
                <a:lumOff val="50000"/>
              </a:srgbClr>
            </a:outerShdw>
          </a:effectLst>
        </p:spPr>
        <p:txBody>
          <a:bodyPr lIns="0" tIns="0" rIns="0" bIns="0" anchor="ctr">
            <a:spAutoFit/>
          </a:bodyPr>
          <a:lstStyle>
            <a:lvl1pPr algn="l" defTabSz="762000" eaLnBrk="0" hangingPunct="0">
              <a:spcBef>
                <a:spcPct val="20000"/>
              </a:spcBef>
              <a:buFont typeface="Arial" pitchFamily="34" charset="0"/>
              <a:buChar char="•"/>
              <a:defRPr kumimoji="1" sz="3200">
                <a:solidFill>
                  <a:schemeClr val="tx1"/>
                </a:solidFill>
                <a:latin typeface="Calibri" pitchFamily="34" charset="0"/>
                <a:ea typeface="ＭＳ Ｐゴシック" pitchFamily="50" charset="-128"/>
              </a:defRPr>
            </a:lvl1pPr>
            <a:lvl2pPr marL="571500" indent="-285750" algn="l" defTabSz="762000" eaLnBrk="0" hangingPunct="0">
              <a:spcBef>
                <a:spcPct val="20000"/>
              </a:spcBef>
              <a:buFont typeface="Arial" pitchFamily="34" charset="0"/>
              <a:buChar char="–"/>
              <a:defRPr kumimoji="1" sz="2800">
                <a:solidFill>
                  <a:schemeClr val="tx1"/>
                </a:solidFill>
                <a:latin typeface="Calibri" pitchFamily="34" charset="0"/>
                <a:ea typeface="ＭＳ Ｐゴシック" pitchFamily="50" charset="-128"/>
              </a:defRPr>
            </a:lvl2pPr>
            <a:lvl3pPr marL="1143000" indent="-228600" algn="l" defTabSz="762000" eaLnBrk="0" hangingPunct="0">
              <a:spcBef>
                <a:spcPct val="20000"/>
              </a:spcBef>
              <a:buFont typeface="Arial" pitchFamily="34" charset="0"/>
              <a:buChar char="•"/>
              <a:defRPr kumimoji="1" sz="2400">
                <a:solidFill>
                  <a:schemeClr val="tx1"/>
                </a:solidFill>
                <a:latin typeface="Calibri" pitchFamily="34" charset="0"/>
                <a:ea typeface="ＭＳ Ｐゴシック" pitchFamily="50" charset="-128"/>
              </a:defRPr>
            </a:lvl3pPr>
            <a:lvl4pPr marL="17145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4pPr>
            <a:lvl5pPr marL="2286000" indent="-228600" algn="l" defTabSz="762000" eaLnBrk="0" hangingPunct="0">
              <a:spcBef>
                <a:spcPct val="20000"/>
              </a:spcBef>
              <a:buFont typeface="Arial" pitchFamily="34" charset="0"/>
              <a:buChar char="»"/>
              <a:defRPr kumimoji="1" sz="2000">
                <a:solidFill>
                  <a:schemeClr val="tx1"/>
                </a:solidFill>
                <a:latin typeface="Calibri" pitchFamily="34" charset="0"/>
                <a:ea typeface="ＭＳ Ｐゴシック" pitchFamily="50" charset="-128"/>
              </a:defRPr>
            </a:lvl5pPr>
            <a:lvl6pPr marL="27432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6pPr>
            <a:lvl7pPr marL="32004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7pPr>
            <a:lvl8pPr marL="36576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8pPr>
            <a:lvl9pPr marL="4114800" indent="-228600" defTabSz="762000" eaLnBrk="0" fontAlgn="base" hangingPunct="0">
              <a:spcBef>
                <a:spcPct val="20000"/>
              </a:spcBef>
              <a:spcAft>
                <a:spcPct val="0"/>
              </a:spcAft>
              <a:buFont typeface="Arial" pitchFamily="34" charset="0"/>
              <a:buChar char="»"/>
              <a:defRPr kumimoji="1" sz="2000">
                <a:solidFill>
                  <a:schemeClr val="tx1"/>
                </a:solidFill>
                <a:latin typeface="Calibri" pitchFamily="34" charset="0"/>
                <a:ea typeface="ＭＳ Ｐゴシック" pitchFamily="50" charset="-128"/>
              </a:defRPr>
            </a:lvl9pPr>
          </a:lstStyle>
          <a:p>
            <a:pPr algn="ctr" defTabSz="703402" eaLnBrk="1" hangingPunct="1">
              <a:spcBef>
                <a:spcPct val="50000"/>
              </a:spcBef>
              <a:buNone/>
              <a:defRPr/>
            </a:pPr>
            <a:r>
              <a:rPr lang="ja-JP" altLang="en-US" sz="1385" b="1" kern="0" dirty="0">
                <a:solidFill>
                  <a:prstClr val="white"/>
                </a:solidFill>
                <a:latin typeface="BIZ UDPゴシック" panose="020B0400000000000000" pitchFamily="50" charset="-128"/>
                <a:ea typeface="BIZ UDPゴシック" panose="020B0400000000000000" pitchFamily="50" charset="-128"/>
                <a:cs typeface="Meiryo UI" panose="020B0604030504040204" pitchFamily="50" charset="-128"/>
              </a:rPr>
              <a:t>プロ集団</a:t>
            </a:r>
          </a:p>
        </p:txBody>
      </p:sp>
    </p:spTree>
    <p:extLst>
      <p:ext uri="{BB962C8B-B14F-4D97-AF65-F5344CB8AC3E}">
        <p14:creationId xmlns:p14="http://schemas.microsoft.com/office/powerpoint/2010/main" val="22667975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 Box 503"/>
          <p:cNvSpPr txBox="1">
            <a:spLocks noChangeArrowheads="1"/>
          </p:cNvSpPr>
          <p:nvPr/>
        </p:nvSpPr>
        <p:spPr bwMode="auto">
          <a:xfrm>
            <a:off x="6149376" y="2772292"/>
            <a:ext cx="14266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2" name="タイトル 1"/>
          <p:cNvSpPr>
            <a:spLocks noGrp="1"/>
          </p:cNvSpPr>
          <p:nvPr>
            <p:ph type="title"/>
          </p:nvPr>
        </p:nvSpPr>
        <p:spPr>
          <a:xfrm>
            <a:off x="0" y="150057"/>
            <a:ext cx="9144000" cy="353943"/>
          </a:xfrm>
        </p:spPr>
        <p:txBody>
          <a:bodyPr/>
          <a:lstStyle/>
          <a:p>
            <a:pPr algn="l"/>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２、ソリューション事例</a:t>
            </a:r>
            <a:endParaRPr kumimoji="1" lang="ja-JP" altLang="en-US" dirty="0">
              <a:latin typeface="BIZ UDPゴシック" panose="020B0400000000000000" pitchFamily="50" charset="-128"/>
              <a:ea typeface="BIZ UDPゴシック" panose="020B0400000000000000" pitchFamily="50" charset="-128"/>
            </a:endParaRPr>
          </a:p>
        </p:txBody>
      </p:sp>
      <p:sp>
        <p:nvSpPr>
          <p:cNvPr id="5" name="正方形/長方形 4"/>
          <p:cNvSpPr/>
          <p:nvPr/>
        </p:nvSpPr>
        <p:spPr>
          <a:xfrm>
            <a:off x="3115172" y="1781881"/>
            <a:ext cx="3041004" cy="920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endParaRPr>
          </a:p>
        </p:txBody>
      </p:sp>
      <p:sp>
        <p:nvSpPr>
          <p:cNvPr id="8" name="Text Box 655"/>
          <p:cNvSpPr txBox="1">
            <a:spLocks noChangeArrowheads="1"/>
          </p:cNvSpPr>
          <p:nvPr/>
        </p:nvSpPr>
        <p:spPr bwMode="auto">
          <a:xfrm>
            <a:off x="3138097" y="2728796"/>
            <a:ext cx="155532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■スレート屋根改修</a:t>
            </a:r>
            <a:endPar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無塵工法</a:t>
            </a: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特許取得）</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 name="Text Box 655"/>
          <p:cNvSpPr txBox="1">
            <a:spLocks noChangeArrowheads="1"/>
          </p:cNvSpPr>
          <p:nvPr/>
        </p:nvSpPr>
        <p:spPr bwMode="auto">
          <a:xfrm>
            <a:off x="4499576" y="2846493"/>
            <a:ext cx="157133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■雨樋・谷樋修繕</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 name="AutoShape 455"/>
          <p:cNvSpPr>
            <a:spLocks noChangeArrowheads="1"/>
          </p:cNvSpPr>
          <p:nvPr/>
        </p:nvSpPr>
        <p:spPr bwMode="auto">
          <a:xfrm>
            <a:off x="3131840" y="707217"/>
            <a:ext cx="2952328" cy="4515018"/>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 name="Text Box 655"/>
          <p:cNvSpPr txBox="1">
            <a:spLocks noChangeArrowheads="1"/>
          </p:cNvSpPr>
          <p:nvPr/>
        </p:nvSpPr>
        <p:spPr bwMode="auto">
          <a:xfrm>
            <a:off x="3131840" y="731324"/>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建　　設</a:t>
            </a:r>
            <a:endPar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2" name="AutoShape 455"/>
          <p:cNvSpPr>
            <a:spLocks noChangeArrowheads="1"/>
          </p:cNvSpPr>
          <p:nvPr/>
        </p:nvSpPr>
        <p:spPr bwMode="auto">
          <a:xfrm>
            <a:off x="6156176" y="715455"/>
            <a:ext cx="2852559"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Text Box 655"/>
          <p:cNvSpPr txBox="1">
            <a:spLocks noChangeArrowheads="1"/>
          </p:cNvSpPr>
          <p:nvPr/>
        </p:nvSpPr>
        <p:spPr bwMode="auto">
          <a:xfrm>
            <a:off x="6156176" y="731291"/>
            <a:ext cx="28083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6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省エネ　</a:t>
            </a:r>
            <a:endParaRPr kumimoji="0" lang="ja-JP" altLang="en-US" sz="1200" b="1" i="0" u="none" strike="noStrike" kern="1200" cap="none" spc="0" normalizeH="0" baseline="0" noProof="0" dirty="0">
              <a:ln>
                <a:noFill/>
              </a:ln>
              <a:solidFill>
                <a:srgbClr val="FF0000"/>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17" name="Text Box 655"/>
          <p:cNvSpPr txBox="1">
            <a:spLocks noChangeArrowheads="1"/>
          </p:cNvSpPr>
          <p:nvPr/>
        </p:nvSpPr>
        <p:spPr bwMode="auto">
          <a:xfrm>
            <a:off x="3141876" y="4089037"/>
            <a:ext cx="11928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■リニューアル</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8" name="Text Box 655"/>
          <p:cNvSpPr txBox="1">
            <a:spLocks noChangeArrowheads="1"/>
          </p:cNvSpPr>
          <p:nvPr/>
        </p:nvSpPr>
        <p:spPr bwMode="auto">
          <a:xfrm>
            <a:off x="4388888" y="4095724"/>
            <a:ext cx="142227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■緑化企画</a:t>
            </a:r>
            <a:endParaRPr kumimoji="0"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9" name="テキスト ボックス 18"/>
          <p:cNvSpPr txBox="1"/>
          <p:nvPr/>
        </p:nvSpPr>
        <p:spPr>
          <a:xfrm>
            <a:off x="6084168" y="1023047"/>
            <a:ext cx="304232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エネルギー見える化から</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診断・改善</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対策</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までトータル</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で</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支援</a:t>
            </a:r>
            <a:endPar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22" name="Rectangle 658"/>
          <p:cNvSpPr>
            <a:spLocks noChangeArrowheads="1"/>
          </p:cNvSpPr>
          <p:nvPr/>
        </p:nvSpPr>
        <p:spPr bwMode="auto">
          <a:xfrm>
            <a:off x="8703443" y="3783464"/>
            <a:ext cx="45719" cy="215444"/>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endParaRPr kumimoji="0" lang="ja-JP" altLang="ja-JP" sz="8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endParaRPr>
          </a:p>
        </p:txBody>
      </p:sp>
      <p:pic>
        <p:nvPicPr>
          <p:cNvPr id="23" name="Picture 6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994" y="1968673"/>
            <a:ext cx="454593" cy="36809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9923" y="2070272"/>
            <a:ext cx="465453" cy="37650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66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5624" y="2170285"/>
            <a:ext cx="460799" cy="373979"/>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67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4905" y="2400248"/>
            <a:ext cx="460799" cy="37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p:cNvSpPr txBox="1"/>
          <p:nvPr/>
        </p:nvSpPr>
        <p:spPr>
          <a:xfrm>
            <a:off x="3121960" y="971945"/>
            <a:ext cx="28525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➢生産施設</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32" name="Text Box 685"/>
          <p:cNvSpPr txBox="1">
            <a:spLocks noChangeArrowheads="1"/>
          </p:cNvSpPr>
          <p:nvPr/>
        </p:nvSpPr>
        <p:spPr bwMode="auto">
          <a:xfrm>
            <a:off x="3304828" y="1562668"/>
            <a:ext cx="258755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■生産設備のﾕｰﾃｨﾘﾃｨ 一元施工</a:t>
            </a:r>
            <a:endPar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解体～運搬～復元</a:t>
            </a:r>
            <a:r>
              <a:rPr kumimoji="0" lang="en-US" altLang="ja-JP"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pic>
        <p:nvPicPr>
          <p:cNvPr id="33"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75856" y="1969340"/>
            <a:ext cx="1385275" cy="795667"/>
          </a:xfrm>
          <a:prstGeom prst="rect">
            <a:avLst/>
          </a:prstGeom>
          <a:noFill/>
          <a:ln w="3175" algn="ctr">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81530" y="1969341"/>
            <a:ext cx="1302869" cy="795667"/>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0000"/>
                </a:solidFill>
              </a14:hiddenFill>
            </a:ext>
          </a:extLst>
        </p:spPr>
      </p:pic>
      <p:pic>
        <p:nvPicPr>
          <p:cNvPr id="36"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38471" y="3141092"/>
            <a:ext cx="1352959" cy="7474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テキスト ボックス 36"/>
          <p:cNvSpPr txBox="1"/>
          <p:nvPr/>
        </p:nvSpPr>
        <p:spPr>
          <a:xfrm>
            <a:off x="3137845" y="3884222"/>
            <a:ext cx="3002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お客様のニーズに応える企画設計</a:t>
            </a:r>
            <a:endParaRPr kumimoji="1" lang="en-US" altLang="ja-JP"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40" name="図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51941" y="4341413"/>
            <a:ext cx="1248833" cy="803321"/>
          </a:xfrm>
          <a:prstGeom prst="rect">
            <a:avLst/>
          </a:prstGeom>
          <a:ln>
            <a:solidFill>
              <a:schemeClr val="tx1"/>
            </a:solidFill>
          </a:ln>
        </p:spPr>
      </p:pic>
      <p:sp>
        <p:nvSpPr>
          <p:cNvPr id="50" name="AutoShape 455"/>
          <p:cNvSpPr>
            <a:spLocks noChangeArrowheads="1"/>
          </p:cNvSpPr>
          <p:nvPr/>
        </p:nvSpPr>
        <p:spPr bwMode="auto">
          <a:xfrm>
            <a:off x="179512" y="715455"/>
            <a:ext cx="2880320" cy="4506780"/>
          </a:xfrm>
          <a:prstGeom prst="roundRect">
            <a:avLst>
              <a:gd name="adj" fmla="val 5903"/>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51" name="Text Box 655"/>
          <p:cNvSpPr txBox="1">
            <a:spLocks noChangeArrowheads="1"/>
          </p:cNvSpPr>
          <p:nvPr/>
        </p:nvSpPr>
        <p:spPr bwMode="auto">
          <a:xfrm>
            <a:off x="275862" y="1585915"/>
            <a:ext cx="24645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■専門保全：例）配管劣化診断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p:cNvSpPr txBox="1"/>
          <p:nvPr/>
        </p:nvSpPr>
        <p:spPr>
          <a:xfrm>
            <a:off x="270547" y="1193213"/>
            <a:ext cx="285939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生産ﾕｰﾃｨﾘﾃｨ設備の運転保全における</a:t>
            </a:r>
            <a:endPar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専門スキルを手の内化し、内製で実施</a:t>
            </a:r>
            <a:endPar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58" name="Picture 12" descr="F:\山崎\デンソー書式\谷樋\2014年度\西尾405\写真\8月2日\DSCF3087.JPG"/>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39458" y="3144179"/>
            <a:ext cx="1137323" cy="7560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61" name="Picture 5" descr="Z:\33.工事サービス部\12.開発\◆緑化事業化検討\☆☆全社緑地改善工事\施工前　施工後　写真\施工後写真\本社\6.17\Resized\CIMG2504.jpg"/>
          <p:cNvPicPr>
            <a:picLocks noChangeAspect="1" noChangeArrowheads="1"/>
          </p:cNvPicPr>
          <p:nvPr/>
        </p:nvPicPr>
        <p:blipFill>
          <a:blip r:embed="rId12" cstate="print">
            <a:extLst>
              <a:ext uri="{BEBA8EAE-BF5A-486C-A8C5-ECC9F3942E4B}">
                <a14:imgProps xmlns:a14="http://schemas.microsoft.com/office/drawing/2010/main">
                  <a14:imgLayer r:embed="rId13">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620876" y="4324692"/>
            <a:ext cx="1349436" cy="79471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4" name="Text Box 655"/>
          <p:cNvSpPr txBox="1">
            <a:spLocks noChangeArrowheads="1"/>
          </p:cNvSpPr>
          <p:nvPr/>
        </p:nvSpPr>
        <p:spPr bwMode="auto">
          <a:xfrm>
            <a:off x="147939" y="731291"/>
            <a:ext cx="292456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18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保　　全</a:t>
            </a:r>
            <a:endParaRPr kumimoji="0" lang="ja-JP" altLang="en-US" sz="18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66" name="Text Box 3"/>
          <p:cNvSpPr txBox="1">
            <a:spLocks noChangeArrowheads="1"/>
          </p:cNvSpPr>
          <p:nvPr/>
        </p:nvSpPr>
        <p:spPr bwMode="auto">
          <a:xfrm>
            <a:off x="81438" y="5356043"/>
            <a:ext cx="8986362" cy="797311"/>
          </a:xfrm>
          <a:prstGeom prst="rect">
            <a:avLst/>
          </a:prstGeom>
          <a:solidFill>
            <a:srgbClr val="1F497D">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xtLst/>
        </p:spPr>
        <p:txBody>
          <a:bodyPr wrap="square" tIns="108000" bIns="7200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デンソーで</a:t>
            </a:r>
            <a:r>
              <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培っ</a:t>
            </a: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た「技術力・現場力・カイゼン力」を活かし</a:t>
            </a:r>
            <a:endParaRPr kumimoji="0" lang="en-US" altLang="ja-JP"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ctr" defTabSz="914400" rtl="0" eaLnBrk="0" fontAlgn="auto" latinLnBrk="0" hangingPunct="0">
              <a:lnSpc>
                <a:spcPct val="100000"/>
              </a:lnSpc>
              <a:spcBef>
                <a:spcPct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ソリューション事業でデンソーグループに貢献します</a:t>
            </a:r>
            <a:endParaRPr kumimoji="0" lang="ja-JP" altLang="en-US" sz="2000" b="1" i="0" u="none" strike="noStrike" kern="0" cap="none" spc="0" normalizeH="0" baseline="0" noProof="0" dirty="0">
              <a:ln>
                <a:noFill/>
              </a:ln>
              <a:solidFill>
                <a:prstClr val="white"/>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69" name="Text Box 655"/>
          <p:cNvSpPr txBox="1">
            <a:spLocks noChangeArrowheads="1"/>
          </p:cNvSpPr>
          <p:nvPr/>
        </p:nvSpPr>
        <p:spPr bwMode="auto">
          <a:xfrm>
            <a:off x="161834" y="3886470"/>
            <a:ext cx="16507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■ドローン建物診断</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0" name="Text Box 655"/>
          <p:cNvSpPr txBox="1">
            <a:spLocks noChangeArrowheads="1"/>
          </p:cNvSpPr>
          <p:nvPr/>
        </p:nvSpPr>
        <p:spPr bwMode="auto">
          <a:xfrm>
            <a:off x="212066" y="3532247"/>
            <a:ext cx="28078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tIns="0" bIns="0">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➢ビルメンテナンス</a:t>
            </a:r>
            <a:endPar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71" name="Text Box 655"/>
          <p:cNvSpPr txBox="1">
            <a:spLocks noChangeArrowheads="1"/>
          </p:cNvSpPr>
          <p:nvPr/>
        </p:nvSpPr>
        <p:spPr bwMode="auto">
          <a:xfrm>
            <a:off x="237749" y="959617"/>
            <a:ext cx="17558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400" b="1" i="0" u="none" strike="noStrike" kern="1200" cap="none" spc="0" normalizeH="0" baseline="0" noProof="0" dirty="0" smtClean="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➢プラント</a:t>
            </a:r>
            <a:endParaRPr kumimoji="0" lang="ja-JP" altLang="en-US" sz="1400" b="1" i="0" u="none" strike="noStrike" kern="1200" cap="none" spc="0" normalizeH="0" baseline="0" noProof="0" dirty="0">
              <a:ln>
                <a:noFill/>
              </a:ln>
              <a:solidFill>
                <a:srgbClr val="0000FF"/>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sp>
        <p:nvSpPr>
          <p:cNvPr id="76" name="テキスト ボックス 75"/>
          <p:cNvSpPr txBox="1"/>
          <p:nvPr/>
        </p:nvSpPr>
        <p:spPr>
          <a:xfrm>
            <a:off x="253740" y="3686929"/>
            <a:ext cx="2876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日常・定期点検、劣化診断、改修</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修繕</a:t>
            </a:r>
            <a:endPar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pic>
        <p:nvPicPr>
          <p:cNvPr id="80" name="Picture 3"/>
          <p:cNvPicPr>
            <a:picLocks noChangeAspect="1" noChangeArrowheads="1"/>
          </p:cNvPicPr>
          <p:nvPr/>
        </p:nvPicPr>
        <p:blipFill>
          <a:blip r:embed="rId14"/>
          <a:srcRect t="1096" b="2718"/>
          <a:stretch>
            <a:fillRect/>
          </a:stretch>
        </p:blipFill>
        <p:spPr bwMode="auto">
          <a:xfrm>
            <a:off x="6233936" y="2000733"/>
            <a:ext cx="1462137" cy="756762"/>
          </a:xfrm>
          <a:prstGeom prst="rect">
            <a:avLst/>
          </a:prstGeom>
          <a:noFill/>
          <a:ln w="6350">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矢印 5"/>
          <p:cNvSpPr/>
          <p:nvPr/>
        </p:nvSpPr>
        <p:spPr>
          <a:xfrm>
            <a:off x="7820372" y="2106914"/>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81" name="Picture 22" descr="P8210032_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70422" y="4312058"/>
            <a:ext cx="802666" cy="807353"/>
          </a:xfrm>
          <a:prstGeom prst="rect">
            <a:avLst/>
          </a:prstGeom>
          <a:noFill/>
          <a:extLst>
            <a:ext uri="{909E8E84-426E-40DD-AFC4-6F175D3DCCD1}">
              <a14:hiddenFill xmlns:a14="http://schemas.microsoft.com/office/drawing/2010/main">
                <a:solidFill>
                  <a:srgbClr val="FFFFFF"/>
                </a:solidFill>
              </a14:hiddenFill>
            </a:ext>
          </a:extLst>
        </p:spPr>
      </p:pic>
      <p:pic>
        <p:nvPicPr>
          <p:cNvPr id="14" name="図 13"/>
          <p:cNvPicPr>
            <a:picLocks noChangeAspect="1"/>
          </p:cNvPicPr>
          <p:nvPr/>
        </p:nvPicPr>
        <p:blipFill>
          <a:blip r:embed="rId16"/>
          <a:stretch>
            <a:fillRect/>
          </a:stretch>
        </p:blipFill>
        <p:spPr>
          <a:xfrm>
            <a:off x="7550926" y="4215073"/>
            <a:ext cx="1323818" cy="1005851"/>
          </a:xfrm>
          <a:prstGeom prst="rect">
            <a:avLst/>
          </a:prstGeom>
        </p:spPr>
      </p:pic>
      <p:sp>
        <p:nvSpPr>
          <p:cNvPr id="91" name="右矢印 90"/>
          <p:cNvSpPr/>
          <p:nvPr/>
        </p:nvSpPr>
        <p:spPr>
          <a:xfrm>
            <a:off x="7358952" y="4296550"/>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48" name="Text Box 655"/>
          <p:cNvSpPr txBox="1">
            <a:spLocks noChangeArrowheads="1"/>
          </p:cNvSpPr>
          <p:nvPr/>
        </p:nvSpPr>
        <p:spPr bwMode="auto">
          <a:xfrm>
            <a:off x="6159701" y="3824318"/>
            <a:ext cx="280478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■現場改善</a:t>
            </a:r>
            <a:r>
              <a:rPr kumimoji="0"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例：モータのインバータ化</a:t>
            </a:r>
            <a:r>
              <a:rPr kumimoji="0"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p>
        </p:txBody>
      </p:sp>
      <p:sp>
        <p:nvSpPr>
          <p:cNvPr id="15" name="正方形/長方形 14"/>
          <p:cNvSpPr/>
          <p:nvPr/>
        </p:nvSpPr>
        <p:spPr>
          <a:xfrm>
            <a:off x="6235988" y="4006470"/>
            <a:ext cx="2429933"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負荷に見合ったモータ</a:t>
            </a:r>
            <a:r>
              <a:rPr kumimoji="1"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の最適</a:t>
            </a:r>
            <a:r>
              <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制御</a:t>
            </a:r>
          </a:p>
        </p:txBody>
      </p:sp>
      <p:sp>
        <p:nvSpPr>
          <p:cNvPr id="27" name="Text Box 503"/>
          <p:cNvSpPr txBox="1">
            <a:spLocks noChangeArrowheads="1"/>
          </p:cNvSpPr>
          <p:nvPr/>
        </p:nvSpPr>
        <p:spPr bwMode="auto">
          <a:xfrm>
            <a:off x="6151363" y="1519761"/>
            <a:ext cx="23084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a:spAutoFit/>
          </a:bodyPr>
          <a:lstStyle>
            <a:lvl1pPr eaLnBrk="0" hangingPunct="0">
              <a:spcBef>
                <a:spcPct val="20000"/>
              </a:spcBef>
              <a:buChar char="•"/>
              <a:defRPr kumimoji="1" sz="3200">
                <a:solidFill>
                  <a:schemeClr val="tx1"/>
                </a:solidFill>
                <a:latin typeface="Times New Roman" charset="0"/>
                <a:ea typeface="ＭＳ Ｐゴシック" pitchFamily="50" charset="-128"/>
              </a:defRPr>
            </a:lvl1pPr>
            <a:lvl2pPr marL="742950" indent="-285750" eaLnBrk="0" hangingPunct="0">
              <a:spcBef>
                <a:spcPct val="20000"/>
              </a:spcBef>
              <a:buChar char="–"/>
              <a:defRPr kumimoji="1" sz="2800">
                <a:solidFill>
                  <a:schemeClr val="tx1"/>
                </a:solidFill>
                <a:latin typeface="Times New Roman" charset="0"/>
                <a:ea typeface="ＭＳ Ｐゴシック" pitchFamily="50" charset="-128"/>
              </a:defRPr>
            </a:lvl2pPr>
            <a:lvl3pPr marL="1143000" indent="-228600" eaLnBrk="0" hangingPunct="0">
              <a:spcBef>
                <a:spcPct val="20000"/>
              </a:spcBef>
              <a:buChar char="•"/>
              <a:defRPr kumimoji="1" sz="2400">
                <a:solidFill>
                  <a:schemeClr val="tx1"/>
                </a:solidFill>
                <a:latin typeface="Times New Roman" charset="0"/>
                <a:ea typeface="ＭＳ Ｐゴシック" pitchFamily="50" charset="-128"/>
              </a:defRPr>
            </a:lvl3pPr>
            <a:lvl4pPr marL="1600200" indent="-228600" eaLnBrk="0" hangingPunct="0">
              <a:spcBef>
                <a:spcPct val="20000"/>
              </a:spcBef>
              <a:buChar char="–"/>
              <a:defRPr kumimoji="1" sz="2000">
                <a:solidFill>
                  <a:schemeClr val="tx1"/>
                </a:solidFill>
                <a:latin typeface="Times New Roman" charset="0"/>
                <a:ea typeface="ＭＳ Ｐゴシック" pitchFamily="50" charset="-128"/>
              </a:defRPr>
            </a:lvl4pPr>
            <a:lvl5pPr marL="2057400" indent="-228600" eaLnBrk="0" hangingPunct="0">
              <a:spcBef>
                <a:spcPct val="20000"/>
              </a:spcBef>
              <a:buChar char="•"/>
              <a:defRPr kumimoji="1" sz="2000">
                <a:solidFill>
                  <a:schemeClr val="tx1"/>
                </a:solidFill>
                <a:latin typeface="Times New Roman"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ＭＳ Ｐゴシック" pitchFamily="50" charset="-128"/>
              </a:defRPr>
            </a:lvl9pPr>
          </a:lstStyle>
          <a:p>
            <a:pPr marL="0" marR="0" lvl="0" indent="0" algn="l" defTabSz="914400" rtl="0" eaLnBrk="0" fontAlgn="auto" latinLnBrk="0" hangingPunct="0">
              <a:lnSpc>
                <a:spcPct val="100000"/>
              </a:lnSpc>
              <a:spcBef>
                <a:spcPct val="0"/>
              </a:spcBef>
              <a:spcAft>
                <a:spcPts val="0"/>
              </a:spcAft>
              <a:buClrTx/>
              <a:buSzTx/>
              <a:buFontTx/>
              <a:buNone/>
              <a:tabLst/>
              <a:defRPr/>
            </a:pPr>
            <a:r>
              <a:rPr kumimoji="0"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■エネルギー見える化（ＥＭＳ）</a:t>
            </a:r>
            <a:endParaRPr kumimoji="0"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63" name="テキスト ボックス 62"/>
          <p:cNvSpPr txBox="1"/>
          <p:nvPr/>
        </p:nvSpPr>
        <p:spPr>
          <a:xfrm>
            <a:off x="3009738" y="1200092"/>
            <a:ext cx="323368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独自のノウハウで生産環境から設備移動</a:t>
            </a:r>
            <a:endPar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　まで考慮した</a:t>
            </a:r>
            <a:r>
              <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Only </a:t>
            </a:r>
            <a:r>
              <a:rPr kumimoji="1" lang="en-US" altLang="ja-JP"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One</a:t>
            </a:r>
            <a:r>
              <a:rPr kumimoji="1" lang="ja-JP" altLang="en-US" sz="1200" b="0" i="0" u="none" strike="noStrike" kern="1200" cap="none" spc="0" normalizeH="0" baseline="0" noProof="0" dirty="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のサービス</a:t>
            </a:r>
            <a:r>
              <a:rPr kumimoji="1" lang="ja-JP" altLang="en-US"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rPr>
              <a:t>を提案</a:t>
            </a:r>
            <a:endParaRPr kumimoji="1" lang="en-US" altLang="ja-JP" sz="1200" b="0" i="0" u="none" strike="noStrike" kern="1200" cap="none" spc="0" normalizeH="0" baseline="0" noProof="0" dirty="0" smtClean="0">
              <a:ln>
                <a:noFill/>
              </a:ln>
              <a:solidFill>
                <a:prstClr val="black"/>
              </a:solidFill>
              <a:effectLst/>
              <a:uLnTx/>
              <a:uFillTx/>
              <a:latin typeface="BIZ UDPゴシック" panose="020B0400000000000000" pitchFamily="50" charset="-128"/>
              <a:ea typeface="BIZ UDPゴシック" panose="020B0400000000000000" pitchFamily="50" charset="-128"/>
              <a:cs typeface="Meiryo UI" panose="020B0604030504040204" pitchFamily="50" charset="-128"/>
            </a:endParaRPr>
          </a:p>
        </p:txBody>
      </p:sp>
      <p:grpSp>
        <p:nvGrpSpPr>
          <p:cNvPr id="62" name="グループ化 61"/>
          <p:cNvGrpSpPr/>
          <p:nvPr/>
        </p:nvGrpSpPr>
        <p:grpSpPr>
          <a:xfrm>
            <a:off x="346534" y="4137434"/>
            <a:ext cx="2572283" cy="1020513"/>
            <a:chOff x="3672025" y="1340768"/>
            <a:chExt cx="4947827" cy="2336339"/>
          </a:xfrm>
        </p:grpSpPr>
        <p:pic>
          <p:nvPicPr>
            <p:cNvPr id="67" name="Picture 4"/>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72025" y="1340768"/>
              <a:ext cx="2435002" cy="2336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2"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39544" y="2419873"/>
              <a:ext cx="2780308" cy="1257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3" name="Picture 8"/>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10194" y="3952137"/>
            <a:ext cx="1291722" cy="7227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9" name="テキスト ボックス 28"/>
          <p:cNvSpPr txBox="1"/>
          <p:nvPr/>
        </p:nvSpPr>
        <p:spPr>
          <a:xfrm>
            <a:off x="394602" y="4210548"/>
            <a:ext cx="70087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熱画像</a:t>
            </a:r>
          </a:p>
        </p:txBody>
      </p:sp>
      <p:sp>
        <p:nvSpPr>
          <p:cNvPr id="74" name="正方形/長方形 73"/>
          <p:cNvSpPr/>
          <p:nvPr/>
        </p:nvSpPr>
        <p:spPr>
          <a:xfrm>
            <a:off x="6138541" y="1728038"/>
            <a:ext cx="297276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各社のニーズに合わせてカスタマイズが可能</a:t>
            </a:r>
            <a:endParaRPr kumimoji="1" lang="ja-JP" altLang="en-US" sz="11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0" name="角丸四角形吹き出し 29"/>
          <p:cNvSpPr/>
          <p:nvPr/>
        </p:nvSpPr>
        <p:spPr>
          <a:xfrm>
            <a:off x="3334949" y="4953020"/>
            <a:ext cx="2601450" cy="208988"/>
          </a:xfrm>
          <a:prstGeom prst="wedgeRoundRectCallout">
            <a:avLst>
              <a:gd name="adj1" fmla="val 24478"/>
              <a:gd name="adj2" fmla="val -108424"/>
              <a:gd name="adj3" fmla="val 16667"/>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3</a:t>
            </a:r>
            <a:r>
              <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rPr>
              <a:t>年連続日本緑化ｾﾝﾀｰ会長賞受賞</a:t>
            </a:r>
            <a:r>
              <a:rPr kumimoji="1" lang="ja-JP" altLang="en-US" sz="105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に貢献</a:t>
            </a:r>
            <a:endParaRPr kumimoji="1" lang="ja-JP" altLang="en-US" sz="105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38" name="正方形/長方形 37"/>
          <p:cNvSpPr/>
          <p:nvPr/>
        </p:nvSpPr>
        <p:spPr>
          <a:xfrm>
            <a:off x="291840" y="1834488"/>
            <a:ext cx="2684121" cy="16694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pic>
        <p:nvPicPr>
          <p:cNvPr id="143" name="Picture 54"/>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850700" y="2756115"/>
            <a:ext cx="1058884" cy="685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4" name="Picture 5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44211" y="2213474"/>
            <a:ext cx="768709" cy="53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グループ化 42"/>
          <p:cNvGrpSpPr/>
          <p:nvPr/>
        </p:nvGrpSpPr>
        <p:grpSpPr>
          <a:xfrm>
            <a:off x="578958" y="1893201"/>
            <a:ext cx="940189" cy="892443"/>
            <a:chOff x="3432998" y="2244272"/>
            <a:chExt cx="2046707" cy="1946783"/>
          </a:xfrm>
        </p:grpSpPr>
        <p:sp>
          <p:nvSpPr>
            <p:cNvPr id="146" name="テキスト ボックス 145"/>
            <p:cNvSpPr txBox="1"/>
            <p:nvPr/>
          </p:nvSpPr>
          <p:spPr>
            <a:xfrm>
              <a:off x="4519370" y="2845261"/>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配管</a:t>
              </a:r>
            </a:p>
          </p:txBody>
        </p:sp>
        <p:grpSp>
          <p:nvGrpSpPr>
            <p:cNvPr id="147" name="グループ化 146"/>
            <p:cNvGrpSpPr/>
            <p:nvPr/>
          </p:nvGrpSpPr>
          <p:grpSpPr>
            <a:xfrm rot="5400000">
              <a:off x="3251769" y="2425501"/>
              <a:ext cx="1946783" cy="1584325"/>
              <a:chOff x="427999" y="3453558"/>
              <a:chExt cx="1946783" cy="1584325"/>
            </a:xfrm>
          </p:grpSpPr>
          <p:grpSp>
            <p:nvGrpSpPr>
              <p:cNvPr id="148" name="Group 24"/>
              <p:cNvGrpSpPr>
                <a:grpSpLocks/>
              </p:cNvGrpSpPr>
              <p:nvPr/>
            </p:nvGrpSpPr>
            <p:grpSpPr bwMode="auto">
              <a:xfrm>
                <a:off x="1192838" y="3691683"/>
                <a:ext cx="1002431" cy="992187"/>
                <a:chOff x="756" y="1104"/>
                <a:chExt cx="1104" cy="1008"/>
              </a:xfrm>
            </p:grpSpPr>
            <p:sp>
              <p:nvSpPr>
                <p:cNvPr id="155" name="Oval 25" descr="右上がり対角線 (反転)"/>
                <p:cNvSpPr>
                  <a:spLocks noChangeArrowheads="1"/>
                </p:cNvSpPr>
                <p:nvPr/>
              </p:nvSpPr>
              <p:spPr bwMode="auto">
                <a:xfrm>
                  <a:off x="756" y="1104"/>
                  <a:ext cx="1104" cy="1008"/>
                </a:xfrm>
                <a:prstGeom prst="ellipse">
                  <a:avLst/>
                </a:prstGeom>
                <a:pattFill prst="dkUpDiag">
                  <a:fgClr>
                    <a:schemeClr val="bg2"/>
                  </a:fgClr>
                  <a:bgClr>
                    <a:schemeClr val="bg1"/>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6" name="Oval 26"/>
                <p:cNvSpPr>
                  <a:spLocks noChangeArrowheads="1"/>
                </p:cNvSpPr>
                <p:nvPr/>
              </p:nvSpPr>
              <p:spPr bwMode="auto">
                <a:xfrm>
                  <a:off x="960" y="1296"/>
                  <a:ext cx="714" cy="640"/>
                </a:xfrm>
                <a:prstGeom prst="ellipse">
                  <a:avLst/>
                </a:prstGeom>
                <a:solidFill>
                  <a:srgbClr val="FFFF99"/>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7" name="Oval 27"/>
                <p:cNvSpPr>
                  <a:spLocks noChangeArrowheads="1"/>
                </p:cNvSpPr>
                <p:nvPr/>
              </p:nvSpPr>
              <p:spPr bwMode="auto">
                <a:xfrm>
                  <a:off x="1067" y="1397"/>
                  <a:ext cx="500" cy="438"/>
                </a:xfrm>
                <a:prstGeom prst="ellipse">
                  <a:avLst/>
                </a:prstGeom>
                <a:solidFill>
                  <a:srgbClr val="FFFFFF"/>
                </a:solidFill>
                <a:ln w="9525">
                  <a:solidFill>
                    <a:srgbClr val="000000"/>
                  </a:solidFill>
                  <a:round/>
                  <a:headEnd/>
                  <a:tailEnd/>
                </a:ln>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pSp>
          <p:sp>
            <p:nvSpPr>
              <p:cNvPr id="149" name="Line 28"/>
              <p:cNvSpPr>
                <a:spLocks noChangeShapeType="1"/>
              </p:cNvSpPr>
              <p:nvPr/>
            </p:nvSpPr>
            <p:spPr bwMode="auto">
              <a:xfrm flipV="1">
                <a:off x="732978" y="4225083"/>
                <a:ext cx="1641804" cy="20636"/>
              </a:xfrm>
              <a:prstGeom prst="line">
                <a:avLst/>
              </a:prstGeom>
              <a:noFill/>
              <a:ln w="9525">
                <a:solidFill>
                  <a:srgbClr val="000000"/>
                </a:solidFill>
                <a:prstDash val="lgDashDot"/>
                <a:round/>
                <a:headEnd type="oval" w="med" len="me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0" name="Line 29"/>
              <p:cNvSpPr>
                <a:spLocks noChangeShapeType="1"/>
              </p:cNvSpPr>
              <p:nvPr/>
            </p:nvSpPr>
            <p:spPr bwMode="auto">
              <a:xfrm>
                <a:off x="2206165" y="3453558"/>
                <a:ext cx="0" cy="1584325"/>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1" name="Line 30"/>
              <p:cNvSpPr>
                <a:spLocks noChangeShapeType="1"/>
              </p:cNvSpPr>
              <p:nvPr/>
            </p:nvSpPr>
            <p:spPr bwMode="auto">
              <a:xfrm>
                <a:off x="1704949" y="3453558"/>
                <a:ext cx="0" cy="1584325"/>
              </a:xfrm>
              <a:prstGeom prst="line">
                <a:avLst/>
              </a:prstGeom>
              <a:noFill/>
              <a:ln w="9525">
                <a:solidFill>
                  <a:srgbClr val="000000"/>
                </a:solidFill>
                <a:prstDash val="lgDashDot"/>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2" name="Line 31"/>
              <p:cNvSpPr>
                <a:spLocks noChangeShapeType="1"/>
              </p:cNvSpPr>
              <p:nvPr/>
            </p:nvSpPr>
            <p:spPr bwMode="auto">
              <a:xfrm flipV="1">
                <a:off x="732978" y="3691683"/>
                <a:ext cx="1473185" cy="54371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3" name="Line 32"/>
              <p:cNvSpPr>
                <a:spLocks noChangeShapeType="1"/>
              </p:cNvSpPr>
              <p:nvPr/>
            </p:nvSpPr>
            <p:spPr bwMode="auto">
              <a:xfrm>
                <a:off x="732978" y="4245719"/>
                <a:ext cx="1473185" cy="396875"/>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54" name="フローチャート : 論理積ゲート 90"/>
              <p:cNvSpPr/>
              <p:nvPr/>
            </p:nvSpPr>
            <p:spPr>
              <a:xfrm>
                <a:off x="427999" y="4112901"/>
                <a:ext cx="233036" cy="270333"/>
              </a:xfrm>
              <a:prstGeom prst="flowChartDela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grpSp>
        <p:sp>
          <p:nvSpPr>
            <p:cNvPr id="158" name="テキスト ボックス 157"/>
            <p:cNvSpPr txBox="1"/>
            <p:nvPr/>
          </p:nvSpPr>
          <p:spPr>
            <a:xfrm>
              <a:off x="3519104" y="2885600"/>
              <a:ext cx="960335" cy="537109"/>
            </a:xfrm>
            <a:prstGeom prst="rect">
              <a:avLst/>
            </a:prstGeom>
            <a:noFill/>
          </p:spPr>
          <p:txBody>
            <a:bodyPr wrap="non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ja-JP" altLang="en-US" sz="10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メイリオ" panose="020B0604030504040204" pitchFamily="50" charset="-128"/>
                </a:rPr>
                <a:t>保温</a:t>
              </a:r>
            </a:p>
          </p:txBody>
        </p:sp>
        <p:cxnSp>
          <p:nvCxnSpPr>
            <p:cNvPr id="159" name="直線矢印コネクタ 158"/>
            <p:cNvCxnSpPr/>
            <p:nvPr/>
          </p:nvCxnSpPr>
          <p:spPr>
            <a:xfrm flipH="1">
              <a:off x="4454935" y="3018636"/>
              <a:ext cx="295688" cy="33872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線矢印コネクタ 159"/>
            <p:cNvCxnSpPr/>
            <p:nvPr/>
          </p:nvCxnSpPr>
          <p:spPr>
            <a:xfrm>
              <a:off x="3728686" y="3057119"/>
              <a:ext cx="231563" cy="23437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1" name="Picture 2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6942" y="2919914"/>
            <a:ext cx="1037771" cy="502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2" name="テキスト ボックス 161"/>
          <p:cNvSpPr txBox="1"/>
          <p:nvPr/>
        </p:nvSpPr>
        <p:spPr>
          <a:xfrm>
            <a:off x="384359" y="2765707"/>
            <a:ext cx="1261024"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放射線画像診断</a:t>
            </a:r>
          </a:p>
        </p:txBody>
      </p:sp>
      <p:sp>
        <p:nvSpPr>
          <p:cNvPr id="45" name="テキスト ボックス 44"/>
          <p:cNvSpPr txBox="1"/>
          <p:nvPr/>
        </p:nvSpPr>
        <p:spPr>
          <a:xfrm>
            <a:off x="339094" y="1864475"/>
            <a:ext cx="5740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ガンマ線</a:t>
            </a:r>
          </a:p>
        </p:txBody>
      </p:sp>
      <p:sp>
        <p:nvSpPr>
          <p:cNvPr id="163" name="テキスト ボックス 162"/>
          <p:cNvSpPr txBox="1"/>
          <p:nvPr/>
        </p:nvSpPr>
        <p:spPr>
          <a:xfrm>
            <a:off x="1544216" y="1907994"/>
            <a:ext cx="1359143" cy="276999"/>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超音波探傷診断</a:t>
            </a:r>
          </a:p>
        </p:txBody>
      </p:sp>
      <p:pic>
        <p:nvPicPr>
          <p:cNvPr id="83" name="Picture 65" descr="Z:\32.省エネITソリューション部\10.営業、パンフレット\09.パンフレット\パンフ用資料\IMG_0007.JPG"/>
          <p:cNvPicPr>
            <a:picLocks noChangeAspect="1" noChangeArrowheads="1"/>
          </p:cNvPicPr>
          <p:nvPr/>
        </p:nvPicPr>
        <p:blipFill>
          <a:blip r:embed="rId23" cstate="print">
            <a:extLst>
              <a:ext uri="{BEBA8EAE-BF5A-486C-A8C5-ECC9F3942E4B}">
                <a14:imgProps xmlns:a14="http://schemas.microsoft.com/office/drawing/2010/main">
                  <a14:imgLayer r:embed="rId24">
                    <a14:imgEffect>
                      <a14:brightnessContrast bright="30000"/>
                    </a14:imgEffect>
                  </a14:imgLayer>
                </a14:imgProps>
              </a:ext>
              <a:ext uri="{28A0092B-C50C-407E-A947-70E740481C1C}">
                <a14:useLocalDpi xmlns:a14="http://schemas.microsoft.com/office/drawing/2010/main" val="0"/>
              </a:ext>
            </a:extLst>
          </a:blip>
          <a:srcRect/>
          <a:stretch>
            <a:fillRect/>
          </a:stretch>
        </p:blipFill>
        <p:spPr bwMode="auto">
          <a:xfrm>
            <a:off x="6249990" y="3029947"/>
            <a:ext cx="1183600" cy="808850"/>
          </a:xfrm>
          <a:prstGeom prst="rect">
            <a:avLst/>
          </a:prstGeom>
          <a:noFill/>
          <a:extLst>
            <a:ext uri="{909E8E84-426E-40DD-AFC4-6F175D3DCCD1}">
              <a14:hiddenFill xmlns:a14="http://schemas.microsoft.com/office/drawing/2010/main">
                <a:solidFill>
                  <a:srgbClr val="FFFFFF"/>
                </a:solidFill>
              </a14:hiddenFill>
            </a:ext>
          </a:extLst>
        </p:spPr>
      </p:pic>
      <p:pic>
        <p:nvPicPr>
          <p:cNvPr id="84" name="図 83"/>
          <p:cNvPicPr>
            <a:picLocks noChangeAspect="1"/>
          </p:cNvPicPr>
          <p:nvPr/>
        </p:nvPicPr>
        <p:blipFill>
          <a:blip r:embed="rId25"/>
          <a:stretch>
            <a:fillRect/>
          </a:stretch>
        </p:blipFill>
        <p:spPr>
          <a:xfrm>
            <a:off x="7693431" y="3007311"/>
            <a:ext cx="1223289" cy="809701"/>
          </a:xfrm>
          <a:prstGeom prst="rect">
            <a:avLst/>
          </a:prstGeom>
        </p:spPr>
      </p:pic>
      <p:sp>
        <p:nvSpPr>
          <p:cNvPr id="85" name="右矢印 84"/>
          <p:cNvSpPr/>
          <p:nvPr/>
        </p:nvSpPr>
        <p:spPr>
          <a:xfrm>
            <a:off x="7523704" y="3127561"/>
            <a:ext cx="128571" cy="590129"/>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p:cNvSpPr txBox="1"/>
          <p:nvPr/>
        </p:nvSpPr>
        <p:spPr>
          <a:xfrm>
            <a:off x="7358952" y="-61963"/>
            <a:ext cx="1866413" cy="276999"/>
          </a:xfrm>
          <a:prstGeom prst="rect">
            <a:avLst/>
          </a:prstGeom>
          <a:noFill/>
        </p:spPr>
        <p:txBody>
          <a:bodyPr wrap="square" rtlCol="0">
            <a:spAutoFit/>
          </a:bodyPr>
          <a:lstStyle/>
          <a:p>
            <a:pPr algn="ctr"/>
            <a:r>
              <a:rPr lang="en-US" altLang="ja-JP" sz="1200" kern="0" dirty="0" smtClean="0">
                <a:latin typeface="BIZ UDPゴシック" panose="020B0400000000000000" pitchFamily="50" charset="-128"/>
                <a:ea typeface="BIZ UDPゴシック" panose="020B0400000000000000" pitchFamily="50" charset="-128"/>
              </a:rPr>
              <a:t>DNG</a:t>
            </a:r>
            <a:r>
              <a:rPr lang="ja-JP" altLang="en-US" sz="1200" kern="0" dirty="0" smtClean="0">
                <a:latin typeface="BIZ UDPゴシック" panose="020B0400000000000000" pitchFamily="50" charset="-128"/>
                <a:ea typeface="BIZ UDPゴシック" panose="020B0400000000000000" pitchFamily="50" charset="-128"/>
              </a:rPr>
              <a:t>会社説明資料</a:t>
            </a:r>
            <a:r>
              <a:rPr lang="ja-JP" altLang="en-US" sz="1200" kern="0" dirty="0">
                <a:latin typeface="BIZ UDPゴシック" panose="020B0400000000000000" pitchFamily="50" charset="-128"/>
                <a:ea typeface="BIZ UDPゴシック" panose="020B0400000000000000" pitchFamily="50" charset="-128"/>
              </a:rPr>
              <a:t>転載</a:t>
            </a:r>
          </a:p>
        </p:txBody>
      </p:sp>
    </p:spTree>
    <p:extLst>
      <p:ext uri="{BB962C8B-B14F-4D97-AF65-F5344CB8AC3E}">
        <p14:creationId xmlns:p14="http://schemas.microsoft.com/office/powerpoint/2010/main" val="37545988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p:cNvSpPr/>
          <p:nvPr/>
        </p:nvSpPr>
        <p:spPr>
          <a:xfrm>
            <a:off x="256288" y="1429762"/>
            <a:ext cx="4163098"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p:txBody>
          <a:bodyPr/>
          <a:lstStyle/>
          <a:p>
            <a:r>
              <a:rPr lang="ja-JP" altLang="en-US" dirty="0">
                <a:latin typeface="BIZ UDPゴシック" panose="020B0400000000000000" pitchFamily="50" charset="-128"/>
                <a:ea typeface="BIZ UDPゴシック" panose="020B0400000000000000" pitchFamily="50" charset="-128"/>
              </a:rPr>
              <a:t>３</a:t>
            </a:r>
            <a:r>
              <a:rPr lang="ja-JP" altLang="en-US" dirty="0" smtClean="0">
                <a:latin typeface="BIZ UDPゴシック" panose="020B0400000000000000" pitchFamily="50" charset="-128"/>
                <a:ea typeface="BIZ UDPゴシック" panose="020B0400000000000000" pitchFamily="50" charset="-128"/>
              </a:rPr>
              <a:t>、施設シェアードサービス</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7110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施設専門分野の</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施設管理から環境問題</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に最適なプラン・サービスを提供して</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の成長に貢献</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56288" y="5678020"/>
            <a:ext cx="8612953"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4030" y="5789250"/>
            <a:ext cx="8646209" cy="318924"/>
          </a:xfrm>
          <a:prstGeom prst="rect">
            <a:avLst/>
          </a:prstGeom>
          <a:noFill/>
          <a:ln>
            <a:noFill/>
          </a:ln>
        </p:spPr>
        <p:txBody>
          <a:bodyPr wrap="square" tIns="36000" bIns="36000">
            <a:spAutoFit/>
          </a:bodyPr>
          <a:lstStyle/>
          <a:p>
            <a:pPr lvl="0" algn="ctr">
              <a:defRPr/>
            </a:pPr>
            <a:r>
              <a:rPr lang="ja-JP" altLang="en-US" sz="1600" b="1" dirty="0" smtClean="0">
                <a:solidFill>
                  <a:srgbClr val="000000"/>
                </a:solidFill>
                <a:latin typeface="BIZ UDPゴシック" panose="020B0400000000000000" pitchFamily="50" charset="-128"/>
                <a:ea typeface="BIZ UDPゴシック" panose="020B0400000000000000" pitchFamily="50" charset="-128"/>
              </a:rPr>
              <a:t>施設専門 </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運転・保全・省エネ・工事・緑化</a:t>
            </a:r>
            <a:r>
              <a:rPr lang="en-US" altLang="ja-JP" sz="1600" b="1" dirty="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  分野を</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DNG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の課題や要望に応じてトータルサポート</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grpSp>
        <p:nvGrpSpPr>
          <p:cNvPr id="4" name="グループ化 3"/>
          <p:cNvGrpSpPr/>
          <p:nvPr/>
        </p:nvGrpSpPr>
        <p:grpSpPr>
          <a:xfrm>
            <a:off x="4898522" y="1701595"/>
            <a:ext cx="3651041" cy="3040630"/>
            <a:chOff x="-5997198" y="1701724"/>
            <a:chExt cx="3103782" cy="2584866"/>
          </a:xfrm>
        </p:grpSpPr>
        <p:sp>
          <p:nvSpPr>
            <p:cNvPr id="19" name="楕円 18"/>
            <p:cNvSpPr/>
            <p:nvPr/>
          </p:nvSpPr>
          <p:spPr>
            <a:xfrm>
              <a:off x="-5524908" y="2008682"/>
              <a:ext cx="2153657" cy="2147648"/>
            </a:xfrm>
            <a:prstGeom prst="ellipse">
              <a:avLst/>
            </a:prstGeom>
            <a:no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solidFill>
                  <a:srgbClr val="DC0032"/>
                </a:solidFill>
                <a:effectLst>
                  <a:outerShdw blurRad="38100" dist="38100" dir="2700000" algn="tl">
                    <a:srgbClr val="000000">
                      <a:alpha val="43137"/>
                    </a:srgbClr>
                  </a:outerShdw>
                </a:effectLst>
              </a:endParaRPr>
            </a:p>
          </p:txBody>
        </p:sp>
        <p:sp>
          <p:nvSpPr>
            <p:cNvPr id="57" name="楕円 56">
              <a:extLst>
                <a:ext uri="{FF2B5EF4-FFF2-40B4-BE49-F238E27FC236}">
                  <a16:creationId xmlns:a16="http://schemas.microsoft.com/office/drawing/2014/main" id="{0C87EA33-8890-449F-B9B3-41AEE1716C39}"/>
                </a:ext>
              </a:extLst>
            </p:cNvPr>
            <p:cNvSpPr/>
            <p:nvPr/>
          </p:nvSpPr>
          <p:spPr>
            <a:xfrm>
              <a:off x="-4284207" y="171584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環境性</a:t>
              </a:r>
              <a:endParaRPr lang="en-US" altLang="ja-JP"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4" name="楕円 63">
              <a:extLst>
                <a:ext uri="{FF2B5EF4-FFF2-40B4-BE49-F238E27FC236}">
                  <a16:creationId xmlns:a16="http://schemas.microsoft.com/office/drawing/2014/main" id="{0C87EA33-8890-449F-B9B3-41AEE1716C39}"/>
                </a:ext>
              </a:extLst>
            </p:cNvPr>
            <p:cNvSpPr/>
            <p:nvPr/>
          </p:nvSpPr>
          <p:spPr>
            <a:xfrm>
              <a:off x="-5435787" y="170172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儲かる</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省エネ</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5" name="楕円 64">
              <a:extLst>
                <a:ext uri="{FF2B5EF4-FFF2-40B4-BE49-F238E27FC236}">
                  <a16:creationId xmlns:a16="http://schemas.microsoft.com/office/drawing/2014/main" id="{0C87EA33-8890-449F-B9B3-41AEE1716C39}"/>
                </a:ext>
              </a:extLst>
            </p:cNvPr>
            <p:cNvSpPr/>
            <p:nvPr/>
          </p:nvSpPr>
          <p:spPr>
            <a:xfrm>
              <a:off x="-5997198" y="2620130"/>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保全費</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適正化</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楕円 65">
              <a:extLst>
                <a:ext uri="{FF2B5EF4-FFF2-40B4-BE49-F238E27FC236}">
                  <a16:creationId xmlns:a16="http://schemas.microsoft.com/office/drawing/2014/main" id="{0C87EA33-8890-449F-B9B3-41AEE1716C39}"/>
                </a:ext>
              </a:extLst>
            </p:cNvPr>
            <p:cNvSpPr/>
            <p:nvPr/>
          </p:nvSpPr>
          <p:spPr>
            <a:xfrm>
              <a:off x="-5435787" y="354560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工事</a:t>
              </a:r>
              <a:endParaRPr lang="en-US" altLang="ja-JP"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安全</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8" name="楕円 67">
              <a:extLst>
                <a:ext uri="{FF2B5EF4-FFF2-40B4-BE49-F238E27FC236}">
                  <a16:creationId xmlns:a16="http://schemas.microsoft.com/office/drawing/2014/main" id="{0C87EA33-8890-449F-B9B3-41AEE1716C39}"/>
                </a:ext>
              </a:extLst>
            </p:cNvPr>
            <p:cNvSpPr/>
            <p:nvPr/>
          </p:nvSpPr>
          <p:spPr>
            <a:xfrm>
              <a:off x="-4284207" y="3519854"/>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法令</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遵守</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9" name="楕円 68">
              <a:extLst>
                <a:ext uri="{FF2B5EF4-FFF2-40B4-BE49-F238E27FC236}">
                  <a16:creationId xmlns:a16="http://schemas.microsoft.com/office/drawing/2014/main" id="{0C87EA33-8890-449F-B9B3-41AEE1716C39}"/>
                </a:ext>
              </a:extLst>
            </p:cNvPr>
            <p:cNvSpPr/>
            <p:nvPr/>
          </p:nvSpPr>
          <p:spPr>
            <a:xfrm>
              <a:off x="-3755214" y="2654055"/>
              <a:ext cx="861798" cy="740985"/>
            </a:xfrm>
            <a:prstGeom prst="ellipse">
              <a:avLst/>
            </a:prstGeom>
            <a:solidFill>
              <a:schemeClr val="bg1"/>
            </a:solidFill>
            <a:ln>
              <a:solidFill>
                <a:schemeClr val="tx1">
                  <a:lumMod val="50000"/>
                  <a:lumOff val="50000"/>
                </a:schemeClr>
              </a:solidFill>
              <a:prstDash val="sysDash"/>
            </a:ln>
          </p:spPr>
          <p:txBody>
            <a:bodyPr wrap="square" lIns="36000" r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rPr>
                <a:t>生産性</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向上</a:t>
              </a:r>
              <a:endParaRPr kumimoji="1" lang="en-US" altLang="ja-JP" sz="1600" b="1" i="0" u="none" strike="noStrike" kern="1200" cap="none" spc="0" normalizeH="0" baseline="0" noProof="0" dirty="0" smtClean="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71" name="テキスト ボックス 70"/>
            <p:cNvSpPr txBox="1"/>
            <p:nvPr/>
          </p:nvSpPr>
          <p:spPr>
            <a:xfrm>
              <a:off x="-5304055" y="2632780"/>
              <a:ext cx="1739631" cy="70643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a:t>
              </a:r>
              <a:endParaRPr lang="en-US" altLang="ja-JP"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シェアードサービス</a:t>
              </a:r>
              <a:endParaRPr lang="en-US" altLang="ja-JP"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b="1" u="sng"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提供</a:t>
              </a:r>
              <a:r>
                <a:rPr lang="ja-JP" altLang="en-US" b="1" u="sng"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価値</a:t>
              </a:r>
              <a:endParaRPr kumimoji="1" lang="ja-JP" altLang="en-US" b="1" i="0" u="sng" strike="noStrike" kern="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grpSp>
      <p:sp>
        <p:nvSpPr>
          <p:cNvPr id="74" name="正方形/長方形 73"/>
          <p:cNvSpPr/>
          <p:nvPr/>
        </p:nvSpPr>
        <p:spPr>
          <a:xfrm>
            <a:off x="282387" y="1510183"/>
            <a:ext cx="3960225" cy="1302921"/>
          </a:xfrm>
          <a:prstGeom prst="rect">
            <a:avLst/>
          </a:prstGeom>
        </p:spPr>
        <p:txBody>
          <a:bodyPr wrap="square">
            <a:spAutoFit/>
          </a:bodyPr>
          <a:lstStyle/>
          <a:p>
            <a:pPr lvl="0">
              <a:defRPr/>
            </a:pPr>
            <a:r>
              <a:rPr lang="en-US" altLang="ja-JP" b="1" dirty="0" smtClean="0">
                <a:solidFill>
                  <a:srgbClr val="000000"/>
                </a:solidFill>
                <a:latin typeface="BIZ UDPゴシック" panose="020B0400000000000000" pitchFamily="50" charset="-128"/>
                <a:ea typeface="BIZ UDPゴシック" panose="020B0400000000000000" pitchFamily="50" charset="-128"/>
              </a:rPr>
              <a:t>【</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a:t>
            </a:r>
            <a:r>
              <a:rPr lang="en-US" altLang="ja-JP" b="1" dirty="0" smtClean="0">
                <a:solidFill>
                  <a:srgbClr val="000000"/>
                </a:solidFill>
                <a:latin typeface="BIZ UDPゴシック" panose="020B0400000000000000" pitchFamily="50" charset="-128"/>
                <a:ea typeface="BIZ UDPゴシック" panose="020B0400000000000000" pitchFamily="50" charset="-128"/>
              </a:rPr>
              <a:t>】</a:t>
            </a:r>
            <a:r>
              <a:rPr lang="ja-JP" altLang="en-US" b="1" dirty="0" smtClean="0">
                <a:solidFill>
                  <a:srgbClr val="000000"/>
                </a:solidFill>
                <a:latin typeface="BIZ UDPゴシック" panose="020B0400000000000000" pitchFamily="50" charset="-128"/>
                <a:ea typeface="BIZ UDPゴシック" panose="020B0400000000000000" pitchFamily="50" charset="-128"/>
              </a:rPr>
              <a:t>保有する施設設備の増加</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→点在・条件</a:t>
            </a:r>
            <a:r>
              <a:rPr lang="ja-JP" altLang="en-US" b="1" dirty="0">
                <a:solidFill>
                  <a:srgbClr val="000000"/>
                </a:solidFill>
                <a:latin typeface="BIZ UDPゴシック" panose="020B0400000000000000" pitchFamily="50" charset="-128"/>
                <a:ea typeface="BIZ UDPゴシック" panose="020B0400000000000000" pitchFamily="50" charset="-128"/>
              </a:rPr>
              <a:t>や</a:t>
            </a:r>
            <a:r>
              <a:rPr lang="ja-JP" altLang="en-US" b="1" dirty="0" smtClean="0">
                <a:solidFill>
                  <a:srgbClr val="000000"/>
                </a:solidFill>
                <a:latin typeface="BIZ UDPゴシック" panose="020B0400000000000000" pitchFamily="50" charset="-128"/>
                <a:ea typeface="BIZ UDPゴシック" panose="020B0400000000000000" pitchFamily="50" charset="-128"/>
              </a:rPr>
              <a:t>課題多様</a:t>
            </a:r>
            <a:endParaRPr lang="en-US" altLang="ja-JP" b="1" dirty="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a:solidFill>
                  <a:srgbClr val="000000"/>
                </a:solidFill>
                <a:latin typeface="BIZ UDPゴシック" panose="020B0400000000000000" pitchFamily="50" charset="-128"/>
                <a:ea typeface="BIZ UDPゴシック" panose="020B0400000000000000" pitchFamily="50" charset="-128"/>
              </a:rPr>
              <a:t> 　　　 ・運用が複雑</a:t>
            </a:r>
            <a:r>
              <a:rPr lang="ja-JP" altLang="en-US" b="1" dirty="0" smtClean="0">
                <a:solidFill>
                  <a:srgbClr val="000000"/>
                </a:solidFill>
                <a:latin typeface="BIZ UDPゴシック" panose="020B0400000000000000" pitchFamily="50" charset="-128"/>
                <a:ea typeface="BIZ UDPゴシック" panose="020B0400000000000000" pitchFamily="50" charset="-128"/>
              </a:rPr>
              <a:t>・人手不足</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b="1" dirty="0" smtClean="0">
                <a:solidFill>
                  <a:srgbClr val="000000"/>
                </a:solidFill>
                <a:latin typeface="BIZ UDPゴシック" panose="020B0400000000000000" pitchFamily="50" charset="-128"/>
                <a:ea typeface="BIZ UDPゴシック" panose="020B0400000000000000" pitchFamily="50" charset="-128"/>
              </a:rPr>
              <a:t>　　　　・ランニングコスト</a:t>
            </a:r>
            <a:r>
              <a:rPr lang="ja-JP" altLang="en-US" b="1" dirty="0">
                <a:solidFill>
                  <a:srgbClr val="000000"/>
                </a:solidFill>
                <a:latin typeface="BIZ UDPゴシック" panose="020B0400000000000000" pitchFamily="50" charset="-128"/>
                <a:ea typeface="BIZ UDPゴシック" panose="020B0400000000000000" pitchFamily="50" charset="-128"/>
              </a:rPr>
              <a:t>増加</a:t>
            </a:r>
            <a:endParaRPr lang="en-US" altLang="ja-JP" b="1" dirty="0" smtClean="0">
              <a:solidFill>
                <a:srgbClr val="000000"/>
              </a:solidFill>
              <a:latin typeface="BIZ UDPゴシック" panose="020B0400000000000000" pitchFamily="50" charset="-128"/>
              <a:ea typeface="BIZ UDPゴシック" panose="020B0400000000000000" pitchFamily="50" charset="-128"/>
            </a:endParaRPr>
          </a:p>
        </p:txBody>
      </p:sp>
      <p:sp>
        <p:nvSpPr>
          <p:cNvPr id="76" name="テキスト ボックス 75"/>
          <p:cNvSpPr txBox="1"/>
          <p:nvPr/>
        </p:nvSpPr>
        <p:spPr>
          <a:xfrm>
            <a:off x="256288" y="1084289"/>
            <a:ext cx="142574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smtClean="0">
                <a:latin typeface="BIZ UDPゴシック" panose="020B0400000000000000" pitchFamily="50" charset="-128"/>
                <a:ea typeface="BIZ UDPゴシック" panose="020B0400000000000000" pitchFamily="50" charset="-128"/>
              </a:rPr>
              <a:t>課題と目的</a:t>
            </a:r>
            <a:r>
              <a:rPr lang="en-US" altLang="ja-JP" sz="1600" kern="0" dirty="0" smtClean="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sp>
        <p:nvSpPr>
          <p:cNvPr id="67" name="正方形/長方形 66"/>
          <p:cNvSpPr/>
          <p:nvPr/>
        </p:nvSpPr>
        <p:spPr>
          <a:xfrm>
            <a:off x="4603797" y="1429762"/>
            <a:ext cx="4272326" cy="41801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9" name="テキスト ボックス 78"/>
          <p:cNvSpPr txBox="1"/>
          <p:nvPr/>
        </p:nvSpPr>
        <p:spPr>
          <a:xfrm>
            <a:off x="4603797" y="1084289"/>
            <a:ext cx="142574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a:t>
            </a:r>
            <a:r>
              <a:rPr lang="ja-JP" altLang="en-US" sz="1600" kern="0" dirty="0" smtClean="0">
                <a:latin typeface="BIZ UDPゴシック" panose="020B0400000000000000" pitchFamily="50" charset="-128"/>
                <a:ea typeface="BIZ UDPゴシック" panose="020B0400000000000000" pitchFamily="50" charset="-128"/>
              </a:rPr>
              <a:t>解決策</a:t>
            </a:r>
            <a:r>
              <a:rPr lang="en-US" altLang="ja-JP" sz="1600" kern="0" dirty="0" smtClean="0">
                <a:latin typeface="BIZ UDPゴシック" panose="020B0400000000000000" pitchFamily="50" charset="-128"/>
                <a:ea typeface="BIZ UDPゴシック" panose="020B0400000000000000" pitchFamily="50" charset="-128"/>
              </a:rPr>
              <a:t>】</a:t>
            </a:r>
            <a:endParaRPr lang="ja-JP" altLang="en-US" sz="1600" kern="0" dirty="0">
              <a:latin typeface="BIZ UDPゴシック" panose="020B0400000000000000" pitchFamily="50" charset="-128"/>
              <a:ea typeface="BIZ UDPゴシック" panose="020B0400000000000000" pitchFamily="50" charset="-128"/>
            </a:endParaRPr>
          </a:p>
        </p:txBody>
      </p:sp>
      <p:pic>
        <p:nvPicPr>
          <p:cNvPr id="12" name="図 11"/>
          <p:cNvPicPr>
            <a:picLocks noChangeAspect="1"/>
          </p:cNvPicPr>
          <p:nvPr/>
        </p:nvPicPr>
        <p:blipFill>
          <a:blip r:embed="rId2"/>
          <a:stretch>
            <a:fillRect/>
          </a:stretch>
        </p:blipFill>
        <p:spPr>
          <a:xfrm>
            <a:off x="333916" y="3187687"/>
            <a:ext cx="2751933" cy="2308897"/>
          </a:xfrm>
          <a:prstGeom prst="rect">
            <a:avLst/>
          </a:prstGeom>
        </p:spPr>
      </p:pic>
      <p:sp>
        <p:nvSpPr>
          <p:cNvPr id="108" name="テキスト ボックス 107"/>
          <p:cNvSpPr txBox="1"/>
          <p:nvPr/>
        </p:nvSpPr>
        <p:spPr>
          <a:xfrm>
            <a:off x="369602" y="2905320"/>
            <a:ext cx="274243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工場</a:t>
            </a:r>
            <a:r>
              <a:rPr kumimoji="1" lang="ja-JP" altLang="en-US"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のライフサイクルコストイメージ</a:t>
            </a:r>
            <a:r>
              <a:rPr kumimoji="1" lang="en-US" altLang="ja-JP" sz="12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2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a:extLst>
              <a:ext uri="{FF2B5EF4-FFF2-40B4-BE49-F238E27FC236}">
                <a16:creationId xmlns:a16="http://schemas.microsoft.com/office/drawing/2014/main" id="{60C3DAB6-DD13-4CFC-9E32-E4E5F86AAD51}"/>
              </a:ext>
            </a:extLst>
          </p:cNvPr>
          <p:cNvSpPr txBox="1"/>
          <p:nvPr/>
        </p:nvSpPr>
        <p:spPr>
          <a:xfrm>
            <a:off x="2573420" y="3282435"/>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建物は竣工～解体までに</a:t>
            </a:r>
            <a:endPar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建設費の約</a:t>
            </a:r>
            <a:r>
              <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倍</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の費用がかかる</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3" name="十字形 12"/>
          <p:cNvSpPr/>
          <p:nvPr/>
        </p:nvSpPr>
        <p:spPr>
          <a:xfrm>
            <a:off x="3420766" y="4027673"/>
            <a:ext cx="292892" cy="292892"/>
          </a:xfrm>
          <a:prstGeom prst="plus">
            <a:avLst>
              <a:gd name="adj" fmla="val 41260"/>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テキスト ボックス 109">
            <a:extLst>
              <a:ext uri="{FF2B5EF4-FFF2-40B4-BE49-F238E27FC236}">
                <a16:creationId xmlns:a16="http://schemas.microsoft.com/office/drawing/2014/main" id="{60C3DAB6-DD13-4CFC-9E32-E4E5F86AAD51}"/>
              </a:ext>
            </a:extLst>
          </p:cNvPr>
          <p:cNvSpPr txBox="1"/>
          <p:nvPr/>
        </p:nvSpPr>
        <p:spPr>
          <a:xfrm>
            <a:off x="2489915" y="4467207"/>
            <a:ext cx="1925477" cy="692497"/>
          </a:xfrm>
          <a:prstGeom prst="rect">
            <a:avLst/>
          </a:prstGeom>
          <a:noFill/>
        </p:spPr>
        <p:txBody>
          <a:bodyPr wrap="square" lIns="0" tIns="0" rIns="0" bIns="0" rtlCol="0">
            <a:spAutoFit/>
          </a:bodyPr>
          <a:lstStyle/>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２４時間</a:t>
            </a:r>
            <a:r>
              <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365</a:t>
            </a: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日安定・効率的</a:t>
            </a:r>
            <a:endParaRPr lang="en-US" altLang="ja-JP"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ts val="1800"/>
              </a:lnSpc>
              <a:spcBef>
                <a:spcPts val="0"/>
              </a:spcBef>
              <a:spcAft>
                <a:spcPts val="0"/>
              </a:spcAft>
              <a:buClrTx/>
              <a:buSzTx/>
              <a:buFontTx/>
              <a:buNone/>
              <a:tabLst/>
              <a:defRPr/>
            </a:pP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エネルギー</a:t>
            </a:r>
            <a:r>
              <a:rPr lang="ja-JP" altLang="en-US" sz="1600" b="1" u="sng" dirty="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需給</a:t>
            </a:r>
            <a:r>
              <a:rPr lang="ja-JP" altLang="en-US"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の質</a:t>
            </a:r>
            <a:endParaRPr lang="en-US" altLang="ja-JP" sz="1600" b="1" u="sng"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marL="0" marR="0" lvl="0" indent="0" algn="just" defTabSz="914400" rtl="0" eaLnBrk="1" fontAlgn="auto" latinLnBrk="0" hangingPunct="1">
              <a:lnSpc>
                <a:spcPts val="1800"/>
              </a:lnSpc>
              <a:spcBef>
                <a:spcPts val="0"/>
              </a:spcBef>
              <a:spcAft>
                <a:spcPts val="0"/>
              </a:spcAft>
              <a:buClrTx/>
              <a:buSzTx/>
              <a:buFontTx/>
              <a:buNone/>
              <a:tabLst/>
              <a:defRPr/>
            </a:pPr>
            <a:r>
              <a:rPr lang="ja-JP" altLang="en-US" sz="1200"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を向上させたい</a:t>
            </a:r>
            <a:endParaRPr kumimoji="1" lang="ja-JP" altLang="en-US" sz="12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111" name="テキスト ボックス 110">
            <a:extLst>
              <a:ext uri="{FF2B5EF4-FFF2-40B4-BE49-F238E27FC236}">
                <a16:creationId xmlns:a16="http://schemas.microsoft.com/office/drawing/2014/main" id="{60C3DAB6-DD13-4CFC-9E32-E4E5F86AAD51}"/>
              </a:ext>
            </a:extLst>
          </p:cNvPr>
          <p:cNvSpPr txBox="1"/>
          <p:nvPr/>
        </p:nvSpPr>
        <p:spPr>
          <a:xfrm>
            <a:off x="4614567" y="4832736"/>
            <a:ext cx="438934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a:t>
            </a:r>
            <a:r>
              <a:rPr kumimoji="1" lang="ja-JP" altLang="en-US"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で培った総合的なＦＭノウハウによる</a:t>
            </a:r>
            <a:endParaRPr kumimoji="1" lang="en-US" altLang="ja-JP"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施設</a:t>
            </a:r>
            <a:r>
              <a:rPr lang="ja-JP" altLang="en-US" b="1" dirty="0" smtClean="0">
                <a:solidFill>
                  <a:srgbClr val="000000"/>
                </a:solidFill>
                <a:latin typeface="BIZ UDPゴシック" panose="020B0400000000000000" pitchFamily="50" charset="-128"/>
                <a:ea typeface="BIZ UDPゴシック" panose="020B0400000000000000" pitchFamily="50" charset="-128"/>
              </a:rPr>
              <a:t>管理か</a:t>
            </a:r>
            <a:r>
              <a:rPr lang="ja-JP" altLang="en-US" b="1" dirty="0">
                <a:solidFill>
                  <a:srgbClr val="000000"/>
                </a:solidFill>
                <a:latin typeface="BIZ UDPゴシック" panose="020B0400000000000000" pitchFamily="50" charset="-128"/>
                <a:ea typeface="BIZ UDPゴシック" panose="020B0400000000000000" pitchFamily="50" charset="-128"/>
              </a:rPr>
              <a:t>ら</a:t>
            </a:r>
            <a:r>
              <a:rPr lang="ja-JP" altLang="en-US" b="1" dirty="0" smtClean="0">
                <a:solidFill>
                  <a:srgbClr val="000000"/>
                </a:solidFill>
                <a:latin typeface="BIZ UDPゴシック" panose="020B0400000000000000" pitchFamily="50" charset="-128"/>
                <a:ea typeface="BIZ UDPゴシック" panose="020B0400000000000000" pitchFamily="50" charset="-128"/>
              </a:rPr>
              <a:t>環境問題 ⇒</a:t>
            </a:r>
            <a:r>
              <a:rPr lang="en-US" altLang="ja-JP" b="1" dirty="0" smtClean="0">
                <a:solidFill>
                  <a:srgbClr val="000000"/>
                </a:solidFill>
                <a:latin typeface="BIZ UDPゴシック" panose="020B0400000000000000" pitchFamily="50" charset="-128"/>
                <a:ea typeface="BIZ UDPゴシック" panose="020B0400000000000000" pitchFamily="50" charset="-128"/>
              </a:rPr>
              <a:t>SQCD</a:t>
            </a:r>
            <a:r>
              <a:rPr lang="ja-JP" altLang="en-US" b="1" dirty="0" smtClean="0">
                <a:solidFill>
                  <a:srgbClr val="000000"/>
                </a:solidFill>
                <a:latin typeface="BIZ UDPゴシック" panose="020B0400000000000000" pitchFamily="50" charset="-128"/>
                <a:ea typeface="BIZ UDPゴシック" panose="020B0400000000000000" pitchFamily="50" charset="-128"/>
              </a:rPr>
              <a:t>に貢献</a:t>
            </a:r>
            <a:endParaRPr kumimoji="1" lang="ja-JP" altLang="en-US"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41098124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a:xfrm>
            <a:off x="-1" y="198506"/>
            <a:ext cx="9913257" cy="468000"/>
          </a:xfrm>
        </p:spPr>
        <p:txBody>
          <a:bodyPr/>
          <a:lstStyle/>
          <a:p>
            <a:r>
              <a:rPr lang="ja-JP" altLang="en-US" dirty="0">
                <a:latin typeface="BIZ UDPゴシック" panose="020B0400000000000000" pitchFamily="50" charset="-128"/>
                <a:ea typeface="BIZ UDPゴシック" panose="020B0400000000000000" pitchFamily="50" charset="-128"/>
              </a:rPr>
              <a:t>４</a:t>
            </a:r>
            <a:r>
              <a:rPr lang="ja-JP" altLang="en-US" dirty="0" smtClean="0">
                <a:latin typeface="BIZ UDPゴシック" panose="020B0400000000000000" pitchFamily="50" charset="-128"/>
                <a:ea typeface="BIZ UDPゴシック" panose="020B0400000000000000" pitchFamily="50" charset="-128"/>
              </a:rPr>
              <a:t>、施設プラットフォーム</a:t>
            </a:r>
            <a:r>
              <a:rPr lang="en-US" altLang="ja-JP" dirty="0" smtClean="0">
                <a:latin typeface="BIZ UDPゴシック" panose="020B0400000000000000" pitchFamily="50" charset="-128"/>
                <a:ea typeface="BIZ UDPゴシック" panose="020B0400000000000000" pitchFamily="50" charset="-128"/>
              </a:rPr>
              <a:t>(</a:t>
            </a:r>
            <a:r>
              <a:rPr lang="en-US" altLang="ja-JP" dirty="0" err="1" smtClean="0">
                <a:latin typeface="BIZ UDPゴシック" panose="020B0400000000000000" pitchFamily="50" charset="-128"/>
                <a:ea typeface="BIZ UDPゴシック" panose="020B0400000000000000" pitchFamily="50" charset="-128"/>
              </a:rPr>
              <a:t>FaaS</a:t>
            </a:r>
            <a:r>
              <a:rPr lang="en-US" altLang="ja-JP" dirty="0" smtClean="0">
                <a:latin typeface="BIZ UDPゴシック" panose="020B0400000000000000" pitchFamily="50" charset="-128"/>
                <a:ea typeface="BIZ UDPゴシック" panose="020B0400000000000000" pitchFamily="50" charset="-128"/>
              </a:rPr>
              <a:t>)</a:t>
            </a:r>
            <a:r>
              <a:rPr lang="ja-JP" altLang="en-US" dirty="0" smtClean="0">
                <a:latin typeface="BIZ UDPゴシック" panose="020B0400000000000000" pitchFamily="50" charset="-128"/>
                <a:ea typeface="BIZ UDPゴシック" panose="020B0400000000000000" pitchFamily="50" charset="-128"/>
              </a:rPr>
              <a:t>によるソリューションの提供</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0C3DAB6-DD13-4CFC-9E32-E4E5F86AAD51}"/>
              </a:ext>
            </a:extLst>
          </p:cNvPr>
          <p:cNvSpPr txBox="1"/>
          <p:nvPr/>
        </p:nvSpPr>
        <p:spPr>
          <a:xfrm>
            <a:off x="281704" y="706891"/>
            <a:ext cx="820929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施設専門業務をトータルサポートした</a:t>
            </a:r>
            <a:r>
              <a:rPr kumimoji="1" lang="en-US" altLang="ja-JP" sz="1600" b="1" i="0" u="none" strike="noStrike" kern="1200" cap="none" spc="0" normalizeH="0" baseline="0" noProof="0" dirty="0" err="1" smtClean="0">
                <a:ln>
                  <a:noFill/>
                </a:ln>
                <a:effectLst/>
                <a:uLnTx/>
                <a:uFillTx/>
                <a:latin typeface="BIZ UDPゴシック" panose="020B0400000000000000" pitchFamily="50" charset="-128"/>
                <a:ea typeface="BIZ UDPゴシック" panose="020B0400000000000000" pitchFamily="50" charset="-128"/>
                <a:cs typeface="+mn-cs"/>
              </a:rPr>
              <a:t>FaaS</a:t>
            </a:r>
            <a:r>
              <a:rPr kumimoji="1" lang="ja-JP" altLang="en-US" sz="16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プラットフォーム</a:t>
            </a:r>
            <a:r>
              <a:rPr lang="ja-JP" altLang="en-US" sz="1600" b="1" dirty="0" smtClean="0">
                <a:latin typeface="BIZ UDPゴシック" panose="020B0400000000000000" pitchFamily="50" charset="-128"/>
                <a:ea typeface="BIZ UDPゴシック" panose="020B0400000000000000" pitchFamily="50" charset="-128"/>
              </a:rPr>
              <a:t>によ</a:t>
            </a:r>
            <a:r>
              <a:rPr lang="ja-JP" altLang="en-US" sz="1600" b="1" dirty="0">
                <a:latin typeface="BIZ UDPゴシック" panose="020B0400000000000000" pitchFamily="50" charset="-128"/>
                <a:ea typeface="BIZ UDPゴシック" panose="020B0400000000000000" pitchFamily="50" charset="-128"/>
              </a:rPr>
              <a:t>る</a:t>
            </a:r>
            <a:r>
              <a:rPr kumimoji="1" lang="ja-JP" altLang="en-US" sz="1600" b="1" i="0" u="none" strike="noStrike" kern="1200" cap="none" spc="0" normalizeH="0" baseline="0" noProof="0" dirty="0" smtClean="0">
                <a:ln>
                  <a:noFill/>
                </a:ln>
                <a:effectLst/>
                <a:uLnTx/>
                <a:uFillTx/>
                <a:latin typeface="BIZ UDPゴシック" panose="020B0400000000000000" pitchFamily="50" charset="-128"/>
                <a:ea typeface="BIZ UDPゴシック" panose="020B0400000000000000" pitchFamily="50" charset="-128"/>
                <a:cs typeface="+mn-cs"/>
              </a:rPr>
              <a:t>効率的な施設運営管理</a:t>
            </a:r>
            <a:endPar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endParaRPr>
          </a:p>
        </p:txBody>
      </p:sp>
      <p:sp>
        <p:nvSpPr>
          <p:cNvPr id="118" name="正方形/長方形 117"/>
          <p:cNvSpPr/>
          <p:nvPr/>
        </p:nvSpPr>
        <p:spPr>
          <a:xfrm>
            <a:off x="281703" y="5678020"/>
            <a:ext cx="8594419"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258967" y="5789250"/>
            <a:ext cx="8512658"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latin typeface="BIZ UDPゴシック" panose="020B0400000000000000" pitchFamily="50" charset="-128"/>
                <a:ea typeface="BIZ UDPゴシック" panose="020B0400000000000000" pitchFamily="50" charset="-128"/>
              </a:rPr>
              <a:t>施設クラウドに情報を集約して最適な管理情報を提供 ⇒ </a:t>
            </a:r>
            <a:r>
              <a:rPr lang="en-US" altLang="ja-JP" sz="1600" b="1" dirty="0" smtClean="0">
                <a:latin typeface="BIZ UDPゴシック" panose="020B0400000000000000" pitchFamily="50" charset="-128"/>
                <a:ea typeface="BIZ UDPゴシック" panose="020B0400000000000000" pitchFamily="50" charset="-128"/>
              </a:rPr>
              <a:t>DNG</a:t>
            </a:r>
            <a:r>
              <a:rPr lang="ja-JP" altLang="en-US" sz="1600" b="1" dirty="0" smtClean="0">
                <a:latin typeface="BIZ UDPゴシック" panose="020B0400000000000000" pitchFamily="50" charset="-128"/>
                <a:ea typeface="BIZ UDPゴシック" panose="020B0400000000000000" pitchFamily="50" charset="-128"/>
              </a:rPr>
              <a:t>の自主管理強化をサポート</a:t>
            </a:r>
            <a:endParaRPr kumimoji="1" lang="ja-JP" altLang="en-US" sz="16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cs typeface="+mn-cs"/>
            </a:endParaRPr>
          </a:p>
        </p:txBody>
      </p:sp>
      <p:sp>
        <p:nvSpPr>
          <p:cNvPr id="152" name="テキスト ボックス 151">
            <a:extLst>
              <a:ext uri="{FF2B5EF4-FFF2-40B4-BE49-F238E27FC236}">
                <a16:creationId xmlns:a16="http://schemas.microsoft.com/office/drawing/2014/main" id="{E1B14884-C022-4487-9EB1-88D3A93C5FD2}"/>
              </a:ext>
            </a:extLst>
          </p:cNvPr>
          <p:cNvSpPr txBox="1"/>
          <p:nvPr/>
        </p:nvSpPr>
        <p:spPr>
          <a:xfrm>
            <a:off x="281704" y="1042241"/>
            <a:ext cx="43324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err="1"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FaaS</a:t>
            </a:r>
            <a:r>
              <a:rPr lang="ja-JP" altLang="en-US" b="1" dirty="0" smtClean="0">
                <a:solidFill>
                  <a:srgbClr val="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とは？</a:t>
            </a:r>
            <a:endParaRPr kumimoji="1" lang="ja-JP" altLang="en-US"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9212" y="6817065"/>
            <a:ext cx="2133600" cy="3800475"/>
          </a:xfrm>
          <a:prstGeom prst="rect">
            <a:avLst/>
          </a:prstGeom>
        </p:spPr>
      </p:pic>
      <p:sp>
        <p:nvSpPr>
          <p:cNvPr id="62" name="正方形/長方形 61"/>
          <p:cNvSpPr/>
          <p:nvPr/>
        </p:nvSpPr>
        <p:spPr>
          <a:xfrm>
            <a:off x="4727518" y="1429762"/>
            <a:ext cx="4148605" cy="418018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テキスト ボックス 76"/>
          <p:cNvSpPr txBox="1"/>
          <p:nvPr/>
        </p:nvSpPr>
        <p:spPr>
          <a:xfrm>
            <a:off x="4714067" y="1046230"/>
            <a:ext cx="4057557" cy="369332"/>
          </a:xfrm>
          <a:prstGeom prst="rect">
            <a:avLst/>
          </a:prstGeom>
          <a:noFill/>
        </p:spPr>
        <p:txBody>
          <a:bodyPr wrap="square" rtlCol="0">
            <a:spAutoFit/>
          </a:bodyPr>
          <a:lstStyle/>
          <a:p>
            <a:r>
              <a:rPr lang="ja-JP" altLang="en-US"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施設</a:t>
            </a:r>
            <a:r>
              <a:rPr lang="ja-JP" altLang="en-US" b="1" kern="0"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クラウドを活用した施設運営管理</a:t>
            </a:r>
            <a:endParaRPr lang="ja-JP" altLang="en-US" b="1" kern="0" dirty="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80" name="図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7296" y="1783058"/>
            <a:ext cx="1065158" cy="776758"/>
          </a:xfrm>
          <a:prstGeom prst="rect">
            <a:avLst/>
          </a:prstGeom>
        </p:spPr>
      </p:pic>
      <p:pic>
        <p:nvPicPr>
          <p:cNvPr id="81" name="図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156" y="1944813"/>
            <a:ext cx="842589" cy="614451"/>
          </a:xfrm>
          <a:prstGeom prst="rect">
            <a:avLst/>
          </a:prstGeom>
        </p:spPr>
      </p:pic>
      <p:pic>
        <p:nvPicPr>
          <p:cNvPr id="82" name="図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6005" y="1944813"/>
            <a:ext cx="842589" cy="614451"/>
          </a:xfrm>
          <a:prstGeom prst="rect">
            <a:avLst/>
          </a:prstGeom>
        </p:spPr>
      </p:pic>
      <p:sp>
        <p:nvSpPr>
          <p:cNvPr id="83" name="テキスト ボックス 82"/>
          <p:cNvSpPr txBox="1"/>
          <p:nvPr/>
        </p:nvSpPr>
        <p:spPr>
          <a:xfrm>
            <a:off x="4819535" y="1527882"/>
            <a:ext cx="1425744"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DNG</a:t>
            </a:r>
            <a:r>
              <a:rPr lang="ja-JP" altLang="en-US" sz="1600" kern="0" dirty="0" smtClean="0">
                <a:latin typeface="BIZ UDPゴシック" panose="020B0400000000000000" pitchFamily="50" charset="-128"/>
                <a:ea typeface="BIZ UDPゴシック" panose="020B0400000000000000" pitchFamily="50" charset="-128"/>
              </a:rPr>
              <a:t>工場</a:t>
            </a:r>
            <a:endParaRPr lang="ja-JP" altLang="en-US" sz="1600" kern="0" dirty="0">
              <a:latin typeface="BIZ UDPゴシック" panose="020B0400000000000000" pitchFamily="50" charset="-128"/>
              <a:ea typeface="BIZ UDPゴシック" panose="020B0400000000000000" pitchFamily="50" charset="-128"/>
            </a:endParaRPr>
          </a:p>
        </p:txBody>
      </p:sp>
      <p:cxnSp>
        <p:nvCxnSpPr>
          <p:cNvPr id="16" name="直線コネクタ 15"/>
          <p:cNvCxnSpPr/>
          <p:nvPr/>
        </p:nvCxnSpPr>
        <p:spPr>
          <a:xfrm>
            <a:off x="4819535" y="2657909"/>
            <a:ext cx="395209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4" name="テキスト ボックス 83">
            <a:extLst>
              <a:ext uri="{FF2B5EF4-FFF2-40B4-BE49-F238E27FC236}">
                <a16:creationId xmlns:a16="http://schemas.microsoft.com/office/drawing/2014/main" id="{60C3DAB6-DD13-4CFC-9E32-E4E5F86AAD51}"/>
              </a:ext>
            </a:extLst>
          </p:cNvPr>
          <p:cNvSpPr txBox="1"/>
          <p:nvPr/>
        </p:nvSpPr>
        <p:spPr>
          <a:xfrm>
            <a:off x="4923593" y="2759402"/>
            <a:ext cx="1796217" cy="261610"/>
          </a:xfrm>
          <a:prstGeom prst="rect">
            <a:avLst/>
          </a:prstGeom>
          <a:solidFill>
            <a:schemeClr val="bg2">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ローカルシステム </a:t>
            </a:r>
            <a:r>
              <a:rPr kumimoji="1" lang="en-US" altLang="ja-JP" sz="11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cs typeface="+mn-cs"/>
              </a:rPr>
              <a:t>etc.</a:t>
            </a:r>
            <a:endPar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cs typeface="+mn-cs"/>
            </a:endParaRPr>
          </a:p>
        </p:txBody>
      </p:sp>
      <p:sp>
        <p:nvSpPr>
          <p:cNvPr id="17" name="二等辺三角形 16"/>
          <p:cNvSpPr/>
          <p:nvPr/>
        </p:nvSpPr>
        <p:spPr>
          <a:xfrm flipV="1">
            <a:off x="5501164" y="3081510"/>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4923593" y="3493656"/>
            <a:ext cx="3756453" cy="594640"/>
          </a:xfrm>
          <a:prstGeom prst="rect">
            <a:avLst/>
          </a:prstGeom>
          <a:solidFill>
            <a:srgbClr val="DC0032"/>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dirty="0" smtClean="0">
                <a:solidFill>
                  <a:schemeClr val="bg1"/>
                </a:solidFill>
                <a:latin typeface="BIZ UDPゴシック" panose="020B0400000000000000" pitchFamily="50" charset="-128"/>
                <a:ea typeface="BIZ UDPゴシック" panose="020B0400000000000000" pitchFamily="50" charset="-128"/>
              </a:rPr>
              <a:t>施設クラウド</a:t>
            </a:r>
            <a:endParaRPr lang="en-US" altLang="ja-JP" sz="1600" b="1" dirty="0" smtClean="0">
              <a:solidFill>
                <a:schemeClr val="bg1"/>
              </a:solidFill>
              <a:latin typeface="BIZ UDPゴシック" panose="020B0400000000000000" pitchFamily="50" charset="-128"/>
              <a:ea typeface="BIZ UDPゴシック" panose="020B0400000000000000"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データの収集・蓄積→分析・加工→最適ソリューション</a:t>
            </a:r>
            <a:endParaRPr kumimoji="1" lang="ja-JP" altLang="en-US" sz="11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sp>
        <p:nvSpPr>
          <p:cNvPr id="87" name="テキスト ボックス 86"/>
          <p:cNvSpPr txBox="1"/>
          <p:nvPr/>
        </p:nvSpPr>
        <p:spPr>
          <a:xfrm>
            <a:off x="5338042" y="3252859"/>
            <a:ext cx="1081370"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88" name="二等辺三角形 87"/>
          <p:cNvSpPr/>
          <p:nvPr/>
        </p:nvSpPr>
        <p:spPr>
          <a:xfrm>
            <a:off x="7093526" y="2914612"/>
            <a:ext cx="1091164" cy="48608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テキスト ボックス 88"/>
          <p:cNvSpPr txBox="1"/>
          <p:nvPr/>
        </p:nvSpPr>
        <p:spPr>
          <a:xfrm>
            <a:off x="7029223" y="2661474"/>
            <a:ext cx="1164126"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a:t>
            </a:r>
            <a:r>
              <a:rPr lang="en-US" altLang="ja-JP" sz="1100" b="1" kern="0" dirty="0">
                <a:latin typeface="BIZ UDPゴシック" panose="020B0400000000000000" pitchFamily="50" charset="-128"/>
                <a:ea typeface="BIZ UDPゴシック" panose="020B0400000000000000" pitchFamily="50" charset="-128"/>
              </a:rPr>
              <a:t>Out</a:t>
            </a:r>
            <a:r>
              <a:rPr lang="en-US" altLang="ja-JP" sz="1100" b="1" kern="0" dirty="0" smtClean="0">
                <a:latin typeface="BIZ UDPゴシック" panose="020B0400000000000000" pitchFamily="50" charset="-128"/>
                <a:ea typeface="BIZ UDPゴシック" panose="020B0400000000000000" pitchFamily="50" charset="-128"/>
              </a:rPr>
              <a: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0" name="テキスト ボックス 89"/>
          <p:cNvSpPr txBox="1"/>
          <p:nvPr/>
        </p:nvSpPr>
        <p:spPr>
          <a:xfrm>
            <a:off x="6690575" y="2957601"/>
            <a:ext cx="2006604" cy="400110"/>
          </a:xfrm>
          <a:prstGeom prst="rect">
            <a:avLst/>
          </a:prstGeom>
          <a:noFill/>
        </p:spPr>
        <p:txBody>
          <a:bodyPr wrap="square" rtlCol="0">
            <a:spAutoFit/>
          </a:bodyPr>
          <a:lstStyle/>
          <a:p>
            <a:pPr algn="ctr">
              <a:lnSpc>
                <a:spcPts val="1200"/>
              </a:lnSpc>
            </a:pPr>
            <a:r>
              <a:rPr lang="ja-JP" altLang="en-US"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個々の課題に</a:t>
            </a:r>
            <a:endParaRPr lang="en-US" altLang="ja-JP"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lgn="ctr">
              <a:lnSpc>
                <a:spcPts val="1200"/>
              </a:lnSpc>
            </a:pPr>
            <a:r>
              <a:rPr lang="ja-JP" altLang="en-US"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最適なソリューションを提供</a:t>
            </a:r>
            <a:endPar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pic>
        <p:nvPicPr>
          <p:cNvPr id="92" name="図 91"/>
          <p:cNvPicPr>
            <a:picLocks noChangeAspect="1"/>
          </p:cNvPicPr>
          <p:nvPr/>
        </p:nvPicPr>
        <p:blipFill rotWithShape="1">
          <a:blip r:embed="rId4"/>
          <a:srcRect t="78942"/>
          <a:stretch/>
        </p:blipFill>
        <p:spPr>
          <a:xfrm>
            <a:off x="6466571" y="4968929"/>
            <a:ext cx="762375" cy="591674"/>
          </a:xfrm>
          <a:prstGeom prst="rect">
            <a:avLst/>
          </a:prstGeom>
        </p:spPr>
      </p:pic>
      <p:sp>
        <p:nvSpPr>
          <p:cNvPr id="19" name="正方形/長方形 18"/>
          <p:cNvSpPr/>
          <p:nvPr/>
        </p:nvSpPr>
        <p:spPr>
          <a:xfrm>
            <a:off x="4926337" y="4625381"/>
            <a:ext cx="3756453" cy="916390"/>
          </a:xfrm>
          <a:prstGeom prst="rect">
            <a:avLst/>
          </a:prstGeom>
          <a:noFill/>
          <a:ln w="19050">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二等辺三角形 92"/>
          <p:cNvSpPr/>
          <p:nvPr/>
        </p:nvSpPr>
        <p:spPr>
          <a:xfrm>
            <a:off x="5501163" y="4329093"/>
            <a:ext cx="618295" cy="216309"/>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テキスト ボックス 93"/>
          <p:cNvSpPr txBox="1"/>
          <p:nvPr/>
        </p:nvSpPr>
        <p:spPr>
          <a:xfrm>
            <a:off x="5341432" y="4077306"/>
            <a:ext cx="1081370"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Input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5" name="テキスト ボックス 94"/>
          <p:cNvSpPr txBox="1"/>
          <p:nvPr/>
        </p:nvSpPr>
        <p:spPr>
          <a:xfrm>
            <a:off x="4930418" y="4590994"/>
            <a:ext cx="491080" cy="338554"/>
          </a:xfrm>
          <a:prstGeom prst="rect">
            <a:avLst/>
          </a:prstGeom>
          <a:noFill/>
        </p:spPr>
        <p:txBody>
          <a:bodyPr wrap="square" rtlCol="0">
            <a:spAutoFit/>
          </a:bodyPr>
          <a:lstStyle/>
          <a:p>
            <a:r>
              <a:rPr lang="en-US" altLang="ja-JP" sz="1600" kern="0" dirty="0" smtClean="0">
                <a:latin typeface="BIZ UDPゴシック" panose="020B0400000000000000" pitchFamily="50" charset="-128"/>
                <a:ea typeface="BIZ UDPゴシック" panose="020B0400000000000000" pitchFamily="50" charset="-128"/>
              </a:rPr>
              <a:t>FS</a:t>
            </a:r>
            <a:endParaRPr lang="ja-JP" altLang="en-US" sz="1600" kern="0" dirty="0">
              <a:latin typeface="BIZ UDPゴシック" panose="020B0400000000000000" pitchFamily="50" charset="-128"/>
              <a:ea typeface="BIZ UDPゴシック" panose="020B0400000000000000" pitchFamily="50" charset="-128"/>
            </a:endParaRPr>
          </a:p>
        </p:txBody>
      </p:sp>
      <p:sp>
        <p:nvSpPr>
          <p:cNvPr id="96" name="二等辺三角形 95"/>
          <p:cNvSpPr/>
          <p:nvPr/>
        </p:nvSpPr>
        <p:spPr>
          <a:xfrm flipV="1">
            <a:off x="7094990" y="4181251"/>
            <a:ext cx="1056411" cy="231293"/>
          </a:xfrm>
          <a:prstGeom prst="triangl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7" name="テキスト ボックス 96"/>
          <p:cNvSpPr txBox="1"/>
          <p:nvPr/>
        </p:nvSpPr>
        <p:spPr>
          <a:xfrm>
            <a:off x="7029223" y="4360658"/>
            <a:ext cx="1164126" cy="261610"/>
          </a:xfrm>
          <a:prstGeom prst="rect">
            <a:avLst/>
          </a:prstGeom>
          <a:noFill/>
        </p:spPr>
        <p:txBody>
          <a:bodyPr wrap="square" rtlCol="0">
            <a:spAutoFit/>
          </a:bodyPr>
          <a:lstStyle/>
          <a:p>
            <a:r>
              <a:rPr lang="en-US" altLang="ja-JP" sz="1100" b="1" kern="0" dirty="0" smtClean="0">
                <a:latin typeface="BIZ UDPゴシック" panose="020B0400000000000000" pitchFamily="50" charset="-128"/>
                <a:ea typeface="BIZ UDPゴシック" panose="020B0400000000000000" pitchFamily="50" charset="-128"/>
              </a:rPr>
              <a:t>Data </a:t>
            </a:r>
            <a:r>
              <a:rPr lang="en-US" altLang="ja-JP" sz="1100" b="1" kern="0" dirty="0">
                <a:latin typeface="BIZ UDPゴシック" panose="020B0400000000000000" pitchFamily="50" charset="-128"/>
                <a:ea typeface="BIZ UDPゴシック" panose="020B0400000000000000" pitchFamily="50" charset="-128"/>
              </a:rPr>
              <a:t>Out</a:t>
            </a:r>
            <a:r>
              <a:rPr lang="en-US" altLang="ja-JP" sz="1100" b="1" kern="0" dirty="0" smtClean="0">
                <a:latin typeface="BIZ UDPゴシック" panose="020B0400000000000000" pitchFamily="50" charset="-128"/>
                <a:ea typeface="BIZ UDPゴシック" panose="020B0400000000000000" pitchFamily="50" charset="-128"/>
              </a:rPr>
              <a:t>put</a:t>
            </a:r>
            <a:endParaRPr lang="ja-JP" altLang="en-US" sz="1100" b="1" kern="0" dirty="0">
              <a:latin typeface="BIZ UDPゴシック" panose="020B0400000000000000" pitchFamily="50" charset="-128"/>
              <a:ea typeface="BIZ UDPゴシック" panose="020B0400000000000000" pitchFamily="50" charset="-128"/>
            </a:endParaRPr>
          </a:p>
        </p:txBody>
      </p:sp>
      <p:sp>
        <p:nvSpPr>
          <p:cNvPr id="99" name="テキスト ボックス 98"/>
          <p:cNvSpPr txBox="1"/>
          <p:nvPr/>
        </p:nvSpPr>
        <p:spPr>
          <a:xfrm>
            <a:off x="6648840" y="4147844"/>
            <a:ext cx="2006604" cy="246221"/>
          </a:xfrm>
          <a:prstGeom prst="rect">
            <a:avLst/>
          </a:prstGeom>
          <a:noFill/>
        </p:spPr>
        <p:txBody>
          <a:bodyPr wrap="square" rtlCol="0">
            <a:spAutoFit/>
          </a:bodyPr>
          <a:lstStyle/>
          <a:p>
            <a:pPr algn="ctr">
              <a:lnSpc>
                <a:spcPts val="1200"/>
              </a:lnSpc>
            </a:pPr>
            <a:r>
              <a:rPr lang="ja-JP" altLang="en-US" sz="1100" b="1" kern="0" dirty="0" smtClean="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効率化、品質向上</a:t>
            </a:r>
            <a:endParaRPr lang="ja-JP" altLang="en-US" sz="1100" b="1" kern="0" dirty="0">
              <a:solidFill>
                <a:schemeClr val="bg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00" name="テキスト ボックス 99"/>
          <p:cNvSpPr txBox="1"/>
          <p:nvPr/>
        </p:nvSpPr>
        <p:spPr>
          <a:xfrm>
            <a:off x="6026738" y="4632310"/>
            <a:ext cx="1634601" cy="307777"/>
          </a:xfrm>
          <a:prstGeom prst="rect">
            <a:avLst/>
          </a:prstGeom>
          <a:noFill/>
        </p:spPr>
        <p:txBody>
          <a:bodyPr wrap="square" rtlCol="0">
            <a:spAutoFit/>
          </a:bodyPr>
          <a:lstStyle/>
          <a:p>
            <a:pPr algn="ctr"/>
            <a:r>
              <a:rPr lang="ja-JP" altLang="en-US" sz="1400" b="1" kern="0" dirty="0" smtClean="0">
                <a:latin typeface="BIZ UDPゴシック" panose="020B0400000000000000" pitchFamily="50" charset="-128"/>
                <a:ea typeface="BIZ UDPゴシック" panose="020B0400000000000000" pitchFamily="50" charset="-128"/>
              </a:rPr>
              <a:t>サービス供給体制</a:t>
            </a:r>
            <a:endParaRPr lang="ja-JP" altLang="en-US" sz="1400" b="1" kern="0" dirty="0">
              <a:latin typeface="BIZ UDPゴシック" panose="020B0400000000000000" pitchFamily="50" charset="-128"/>
              <a:ea typeface="BIZ UDPゴシック" panose="020B0400000000000000" pitchFamily="50" charset="-128"/>
            </a:endParaRPr>
          </a:p>
        </p:txBody>
      </p:sp>
      <p:sp>
        <p:nvSpPr>
          <p:cNvPr id="101" name="テキスト ボックス 100"/>
          <p:cNvSpPr txBox="1"/>
          <p:nvPr/>
        </p:nvSpPr>
        <p:spPr>
          <a:xfrm>
            <a:off x="5252903" y="5004687"/>
            <a:ext cx="1239268" cy="451406"/>
          </a:xfrm>
          <a:prstGeom prst="rect">
            <a:avLst/>
          </a:prstGeom>
          <a:noFill/>
        </p:spPr>
        <p:txBody>
          <a:bodyPr wrap="square" rtlCol="0">
            <a:spAutoFit/>
          </a:bodyPr>
          <a:lstStyle/>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FS</a:t>
            </a:r>
            <a:r>
              <a:rPr lang="ja-JP" altLang="en-US" sz="1200" b="1" kern="0" dirty="0" smtClean="0">
                <a:latin typeface="BIZ UDPゴシック" panose="020B0400000000000000" pitchFamily="50" charset="-128"/>
                <a:ea typeface="BIZ UDPゴシック" panose="020B0400000000000000" pitchFamily="50" charset="-128"/>
              </a:rPr>
              <a:t>内製</a:t>
            </a:r>
            <a:endParaRPr lang="en-US" altLang="ja-JP" sz="1200" b="1" kern="0" dirty="0" smtClean="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FS</a:t>
            </a:r>
            <a:r>
              <a:rPr lang="ja-JP" altLang="en-US" sz="1200" b="1" kern="0" dirty="0" smtClean="0">
                <a:latin typeface="BIZ UDPゴシック" panose="020B0400000000000000" pitchFamily="50" charset="-128"/>
                <a:ea typeface="BIZ UDPゴシック" panose="020B0400000000000000" pitchFamily="50" charset="-128"/>
              </a:rPr>
              <a:t>仕入業者</a:t>
            </a:r>
            <a:endParaRPr lang="ja-JP" altLang="en-US" sz="1200" b="1" kern="0" dirty="0">
              <a:latin typeface="BIZ UDPゴシック" panose="020B0400000000000000" pitchFamily="50" charset="-128"/>
              <a:ea typeface="BIZ UDPゴシック" panose="020B0400000000000000" pitchFamily="50" charset="-128"/>
            </a:endParaRPr>
          </a:p>
        </p:txBody>
      </p:sp>
      <p:sp>
        <p:nvSpPr>
          <p:cNvPr id="102" name="テキスト ボックス 101"/>
          <p:cNvSpPr txBox="1"/>
          <p:nvPr/>
        </p:nvSpPr>
        <p:spPr>
          <a:xfrm>
            <a:off x="7457911" y="5004687"/>
            <a:ext cx="1239268" cy="451406"/>
          </a:xfrm>
          <a:prstGeom prst="rect">
            <a:avLst/>
          </a:prstGeom>
          <a:noFill/>
        </p:spPr>
        <p:txBody>
          <a:bodyPr wrap="square" rtlCol="0">
            <a:spAutoFit/>
          </a:bodyPr>
          <a:lstStyle/>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DNG</a:t>
            </a:r>
            <a:r>
              <a:rPr lang="ja-JP" altLang="en-US" sz="1200" b="1" kern="0" dirty="0" smtClean="0">
                <a:latin typeface="BIZ UDPゴシック" panose="020B0400000000000000" pitchFamily="50" charset="-128"/>
                <a:ea typeface="BIZ UDPゴシック" panose="020B0400000000000000" pitchFamily="50" charset="-128"/>
              </a:rPr>
              <a:t>内製</a:t>
            </a:r>
            <a:endParaRPr lang="en-US" altLang="ja-JP" sz="1200" b="1" kern="0" dirty="0" smtClean="0">
              <a:latin typeface="BIZ UDPゴシック" panose="020B0400000000000000" pitchFamily="50" charset="-128"/>
              <a:ea typeface="BIZ UDPゴシック" panose="020B0400000000000000" pitchFamily="50" charset="-128"/>
            </a:endParaRPr>
          </a:p>
          <a:p>
            <a:pPr algn="ctr">
              <a:lnSpc>
                <a:spcPts val="1400"/>
              </a:lnSpc>
            </a:pPr>
            <a:r>
              <a:rPr lang="en-US" altLang="ja-JP" sz="1200" b="1" kern="0" dirty="0" smtClean="0">
                <a:latin typeface="BIZ UDPゴシック" panose="020B0400000000000000" pitchFamily="50" charset="-128"/>
                <a:ea typeface="BIZ UDPゴシック" panose="020B0400000000000000" pitchFamily="50" charset="-128"/>
              </a:rPr>
              <a:t>DNG</a:t>
            </a:r>
            <a:r>
              <a:rPr lang="ja-JP" altLang="en-US" sz="1200" b="1" kern="0" dirty="0" smtClean="0">
                <a:latin typeface="BIZ UDPゴシック" panose="020B0400000000000000" pitchFamily="50" charset="-128"/>
                <a:ea typeface="BIZ UDPゴシック" panose="020B0400000000000000" pitchFamily="50" charset="-128"/>
              </a:rPr>
              <a:t>仕入業者</a:t>
            </a:r>
            <a:endParaRPr lang="ja-JP" altLang="en-US" sz="1200" b="1" kern="0" dirty="0">
              <a:latin typeface="BIZ UDPゴシック" panose="020B0400000000000000" pitchFamily="50" charset="-128"/>
              <a:ea typeface="BIZ UDPゴシック" panose="020B0400000000000000" pitchFamily="50" charset="-128"/>
            </a:endParaRPr>
          </a:p>
        </p:txBody>
      </p:sp>
      <p:pic>
        <p:nvPicPr>
          <p:cNvPr id="3" name="図 2"/>
          <p:cNvPicPr>
            <a:picLocks noChangeAspect="1"/>
          </p:cNvPicPr>
          <p:nvPr/>
        </p:nvPicPr>
        <p:blipFill>
          <a:blip r:embed="rId5"/>
          <a:stretch>
            <a:fillRect/>
          </a:stretch>
        </p:blipFill>
        <p:spPr>
          <a:xfrm>
            <a:off x="310889" y="1429761"/>
            <a:ext cx="4239898" cy="4180185"/>
          </a:xfrm>
          <a:prstGeom prst="rect">
            <a:avLst/>
          </a:prstGeom>
          <a:ln>
            <a:solidFill>
              <a:schemeClr val="tx1"/>
            </a:solidFill>
          </a:ln>
        </p:spPr>
      </p:pic>
    </p:spTree>
    <p:extLst>
      <p:ext uri="{BB962C8B-B14F-4D97-AF65-F5344CB8AC3E}">
        <p14:creationId xmlns:p14="http://schemas.microsoft.com/office/powerpoint/2010/main" val="715204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p:cNvSpPr/>
          <p:nvPr/>
        </p:nvSpPr>
        <p:spPr>
          <a:xfrm>
            <a:off x="255105" y="995181"/>
            <a:ext cx="4226171"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0" name="右矢印 69"/>
          <p:cNvSpPr/>
          <p:nvPr/>
        </p:nvSpPr>
        <p:spPr>
          <a:xfrm>
            <a:off x="1325048" y="3056531"/>
            <a:ext cx="2917725" cy="171691"/>
          </a:xfrm>
          <a:prstGeom prst="rightArrow">
            <a:avLst/>
          </a:prstGeom>
          <a:solidFill>
            <a:schemeClr val="tx2">
              <a:lumMod val="90000"/>
            </a:schemeClr>
          </a:solidFill>
          <a:ln>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右矢印 55"/>
          <p:cNvSpPr/>
          <p:nvPr/>
        </p:nvSpPr>
        <p:spPr>
          <a:xfrm>
            <a:off x="1326860" y="2513459"/>
            <a:ext cx="2614566" cy="214800"/>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右矢印 54"/>
          <p:cNvSpPr/>
          <p:nvPr/>
        </p:nvSpPr>
        <p:spPr>
          <a:xfrm>
            <a:off x="1333476" y="2269569"/>
            <a:ext cx="1295423" cy="185768"/>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５</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、空圧機</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CBM</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a:t>
            </a:r>
            <a:r>
              <a:rPr lang="en-US" altLang="ja-JP"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EMS</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レポート診断 モデル</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210774"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(1)</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空圧機</a:t>
            </a: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CBM</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ソリューションモデル</a:t>
            </a:r>
            <a:endPar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sp>
        <p:nvSpPr>
          <p:cNvPr id="3" name="正方形/長方形 2"/>
          <p:cNvSpPr/>
          <p:nvPr/>
        </p:nvSpPr>
        <p:spPr>
          <a:xfrm>
            <a:off x="94519" y="982540"/>
            <a:ext cx="4158027"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①メーカ</a:t>
            </a: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推奨整備から</a:t>
            </a:r>
            <a:r>
              <a:rPr lang="en-US" altLang="ja-JP" sz="1600" b="1" kern="0" dirty="0" smtClean="0">
                <a:solidFill>
                  <a:sysClr val="windowText" lastClr="000000"/>
                </a:solidFill>
                <a:latin typeface="BIZ UDPゴシック" panose="020B0400000000000000" pitchFamily="50" charset="-128"/>
                <a:ea typeface="BIZ UDPゴシック" panose="020B0400000000000000" pitchFamily="50" charset="-128"/>
              </a:rPr>
              <a:t>FS</a:t>
            </a: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提案</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周期へ変更</a:t>
            </a:r>
            <a:endParaRPr lang="ja-JP" altLang="en-US" sz="1600" b="1" kern="0" dirty="0">
              <a:solidFill>
                <a:sysClr val="windowText" lastClr="000000"/>
              </a:solidFill>
              <a:latin typeface="BIZ UDPゴシック" panose="020B0400000000000000" pitchFamily="50" charset="-128"/>
              <a:ea typeface="BIZ UDPゴシック" panose="020B0400000000000000" pitchFamily="50" charset="-128"/>
            </a:endParaRPr>
          </a:p>
        </p:txBody>
      </p:sp>
      <p:graphicFrame>
        <p:nvGraphicFramePr>
          <p:cNvPr id="21" name="表 20"/>
          <p:cNvGraphicFramePr>
            <a:graphicFrameLocks noGrp="1"/>
          </p:cNvGraphicFramePr>
          <p:nvPr>
            <p:extLst>
              <p:ext uri="{D42A27DB-BD31-4B8C-83A1-F6EECF244321}">
                <p14:modId xmlns:p14="http://schemas.microsoft.com/office/powerpoint/2010/main" val="4017407373"/>
              </p:ext>
            </p:extLst>
          </p:nvPr>
        </p:nvGraphicFramePr>
        <p:xfrm>
          <a:off x="1326860" y="1860788"/>
          <a:ext cx="2614566" cy="132080"/>
        </p:xfrm>
        <a:graphic>
          <a:graphicData uri="http://schemas.openxmlformats.org/drawingml/2006/table">
            <a:tbl>
              <a:tblPr firstRow="1" bandRow="1">
                <a:tableStyleId>{5C22544A-7EE6-4342-B048-85BDC9FD1C3A}</a:tableStyleId>
              </a:tblPr>
              <a:tblGrid>
                <a:gridCol w="435761">
                  <a:extLst>
                    <a:ext uri="{9D8B030D-6E8A-4147-A177-3AD203B41FA5}">
                      <a16:colId xmlns:a16="http://schemas.microsoft.com/office/drawing/2014/main" val="2753476788"/>
                    </a:ext>
                  </a:extLst>
                </a:gridCol>
                <a:gridCol w="435761">
                  <a:extLst>
                    <a:ext uri="{9D8B030D-6E8A-4147-A177-3AD203B41FA5}">
                      <a16:colId xmlns:a16="http://schemas.microsoft.com/office/drawing/2014/main" val="1095478270"/>
                    </a:ext>
                  </a:extLst>
                </a:gridCol>
                <a:gridCol w="435761">
                  <a:extLst>
                    <a:ext uri="{9D8B030D-6E8A-4147-A177-3AD203B41FA5}">
                      <a16:colId xmlns:a16="http://schemas.microsoft.com/office/drawing/2014/main" val="1466518755"/>
                    </a:ext>
                  </a:extLst>
                </a:gridCol>
                <a:gridCol w="435761">
                  <a:extLst>
                    <a:ext uri="{9D8B030D-6E8A-4147-A177-3AD203B41FA5}">
                      <a16:colId xmlns:a16="http://schemas.microsoft.com/office/drawing/2014/main" val="622312481"/>
                    </a:ext>
                  </a:extLst>
                </a:gridCol>
                <a:gridCol w="435761">
                  <a:extLst>
                    <a:ext uri="{9D8B030D-6E8A-4147-A177-3AD203B41FA5}">
                      <a16:colId xmlns:a16="http://schemas.microsoft.com/office/drawing/2014/main" val="3871387763"/>
                    </a:ext>
                  </a:extLst>
                </a:gridCol>
                <a:gridCol w="435761">
                  <a:extLst>
                    <a:ext uri="{9D8B030D-6E8A-4147-A177-3AD203B41FA5}">
                      <a16:colId xmlns:a16="http://schemas.microsoft.com/office/drawing/2014/main" val="3373565134"/>
                    </a:ext>
                  </a:extLst>
                </a:gridCol>
              </a:tblGrid>
              <a:tr h="132080">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1" lang="ja-JP" altLang="en-US" sz="100" dirty="0"/>
                    </a:p>
                  </a:txBody>
                  <a:tcPr marL="36000" marR="3600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9476364"/>
                  </a:ext>
                </a:extLst>
              </a:tr>
            </a:tbl>
          </a:graphicData>
        </a:graphic>
      </p:graphicFrame>
      <p:sp>
        <p:nvSpPr>
          <p:cNvPr id="44" name="正方形/長方形 43"/>
          <p:cNvSpPr/>
          <p:nvPr/>
        </p:nvSpPr>
        <p:spPr>
          <a:xfrm>
            <a:off x="208967" y="2033335"/>
            <a:ext cx="1146222" cy="400110"/>
          </a:xfrm>
          <a:prstGeom prst="rect">
            <a:avLst/>
          </a:prstGeom>
        </p:spPr>
        <p:txBody>
          <a:bodyPr wrap="square">
            <a:spAutoFit/>
          </a:bodyPr>
          <a:lstStyle/>
          <a:p>
            <a:pPr lvl="0" algn="ctr">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従来</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メーカ</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5" name="正方形/長方形 44"/>
          <p:cNvSpPr/>
          <p:nvPr/>
        </p:nvSpPr>
        <p:spPr>
          <a:xfrm>
            <a:off x="3929887" y="1518220"/>
            <a:ext cx="562929" cy="400110"/>
          </a:xfrm>
          <a:prstGeom prst="rect">
            <a:avLst/>
          </a:prstGeom>
        </p:spPr>
        <p:txBody>
          <a:bodyPr wrap="square">
            <a:spAutoFit/>
          </a:bodyPr>
          <a:lstStyle/>
          <a:p>
            <a:pPr lvl="0" algn="ctr">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年</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46" name="正方形/長方形 45"/>
          <p:cNvSpPr/>
          <p:nvPr/>
        </p:nvSpPr>
        <p:spPr>
          <a:xfrm>
            <a:off x="1181099" y="1522107"/>
            <a:ext cx="2929387" cy="400110"/>
          </a:xfrm>
          <a:prstGeom prst="rect">
            <a:avLst/>
          </a:prstGeom>
        </p:spPr>
        <p:txBody>
          <a:bodyPr wrap="square">
            <a:spAutoFit/>
          </a:bodyPr>
          <a:lstStyle/>
          <a:p>
            <a:pPr lvl="0">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0      1       2      3      4       5      6</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2" name="右矢印 21"/>
          <p:cNvSpPr/>
          <p:nvPr/>
        </p:nvSpPr>
        <p:spPr>
          <a:xfrm>
            <a:off x="1333477" y="2043100"/>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p:nvSpPr>
        <p:spPr>
          <a:xfrm>
            <a:off x="247596" y="2904434"/>
            <a:ext cx="1146222" cy="345351"/>
          </a:xfrm>
          <a:prstGeom prst="rect">
            <a:avLst/>
          </a:prstGeom>
        </p:spPr>
        <p:txBody>
          <a:bodyPr wrap="square">
            <a:spAutoFit/>
          </a:bodyPr>
          <a:lstStyle/>
          <a:p>
            <a:pPr lvl="0">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b="1" kern="0" dirty="0">
                <a:solidFill>
                  <a:sysClr val="windowText" lastClr="000000"/>
                </a:solidFill>
                <a:latin typeface="BIZ UDPゴシック" panose="020B0400000000000000" pitchFamily="50" charset="-128"/>
                <a:ea typeface="BIZ UDPゴシック" panose="020B0400000000000000" pitchFamily="50" charset="-128"/>
              </a:rPr>
              <a:t>提案</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】FS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4" name="正方形/長方形 53"/>
          <p:cNvSpPr/>
          <p:nvPr/>
        </p:nvSpPr>
        <p:spPr>
          <a:xfrm>
            <a:off x="3022600" y="1298008"/>
            <a:ext cx="1400744" cy="345351"/>
          </a:xfrm>
          <a:prstGeom prst="rect">
            <a:avLst/>
          </a:prstGeom>
        </p:spPr>
        <p:txBody>
          <a:bodyPr wrap="square">
            <a:spAutoFit/>
          </a:bodyPr>
          <a:lstStyle/>
          <a:p>
            <a:pPr lvl="0" algn="ctr">
              <a:lnSpc>
                <a:spcPts val="24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設備寿命</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2</a:t>
            </a:r>
            <a:r>
              <a:rPr lang="en-US" altLang="ja-JP" sz="1200" b="1" kern="0" dirty="0">
                <a:solidFill>
                  <a:sysClr val="windowText" lastClr="000000"/>
                </a:solidFill>
                <a:latin typeface="BIZ UDPゴシック" panose="020B0400000000000000" pitchFamily="50" charset="-128"/>
                <a:ea typeface="BIZ UDPゴシック" panose="020B0400000000000000" pitchFamily="50" charset="-128"/>
              </a:rPr>
              <a:t>0</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年</a:t>
            </a: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7" name="正方形/長方形 56"/>
          <p:cNvSpPr/>
          <p:nvPr/>
        </p:nvSpPr>
        <p:spPr>
          <a:xfrm>
            <a:off x="971331" y="1915320"/>
            <a:ext cx="1146222" cy="400110"/>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年点検</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58" name="正方形/長方形 57"/>
          <p:cNvSpPr/>
          <p:nvPr/>
        </p:nvSpPr>
        <p:spPr>
          <a:xfrm>
            <a:off x="1366729" y="2131491"/>
            <a:ext cx="1146222" cy="400110"/>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年整備</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0" name="正方形/長方形 59"/>
          <p:cNvSpPr/>
          <p:nvPr/>
        </p:nvSpPr>
        <p:spPr>
          <a:xfrm>
            <a:off x="1653663" y="2389349"/>
            <a:ext cx="1146222" cy="337913"/>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6</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a:t>
            </a:r>
            <a:r>
              <a:rPr lang="ja-JP" altLang="en-US" sz="800" b="1" kern="0" dirty="0">
                <a:solidFill>
                  <a:sysClr val="windowText" lastClr="000000"/>
                </a:solidFill>
                <a:latin typeface="BIZ UDPゴシック" panose="020B0400000000000000" pitchFamily="50" charset="-128"/>
                <a:ea typeface="BIZ UDPゴシック" panose="020B0400000000000000" pitchFamily="50" charset="-128"/>
              </a:rPr>
              <a:t>整備</a:t>
            </a:r>
          </a:p>
        </p:txBody>
      </p:sp>
      <p:sp>
        <p:nvSpPr>
          <p:cNvPr id="63" name="正方形/長方形 62"/>
          <p:cNvSpPr/>
          <p:nvPr/>
        </p:nvSpPr>
        <p:spPr>
          <a:xfrm>
            <a:off x="6589603" y="2161893"/>
            <a:ext cx="1629116" cy="400110"/>
          </a:xfrm>
          <a:prstGeom prst="rect">
            <a:avLst/>
          </a:prstGeom>
        </p:spPr>
        <p:txBody>
          <a:bodyPr wrap="square">
            <a:spAutoFit/>
          </a:bodyPr>
          <a:lstStyle/>
          <a:p>
            <a:pPr lvl="0" algn="ctr">
              <a:lnSpc>
                <a:spcPts val="24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【LC</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保全費</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5</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百万円</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66" name="右矢印 65"/>
          <p:cNvSpPr/>
          <p:nvPr/>
        </p:nvSpPr>
        <p:spPr>
          <a:xfrm>
            <a:off x="1326860" y="2835692"/>
            <a:ext cx="469352" cy="194255"/>
          </a:xfrm>
          <a:prstGeom prst="rightArrow">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正方形/長方形 67"/>
          <p:cNvSpPr/>
          <p:nvPr/>
        </p:nvSpPr>
        <p:spPr>
          <a:xfrm>
            <a:off x="1997665" y="2723854"/>
            <a:ext cx="1902327" cy="400110"/>
          </a:xfrm>
          <a:prstGeom prst="rect">
            <a:avLst/>
          </a:prstGeom>
        </p:spPr>
        <p:txBody>
          <a:bodyPr wrap="square">
            <a:spAutoFit/>
          </a:bodyPr>
          <a:lstStyle/>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ｺﾝﾃﾞｨｼｮﾝ確認＋効率管理</a:t>
            </a: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DN</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実績周期まで延長</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24" name="図 23"/>
          <p:cNvPicPr>
            <a:picLocks noChangeAspect="1"/>
          </p:cNvPicPr>
          <p:nvPr/>
        </p:nvPicPr>
        <p:blipFill rotWithShape="1">
          <a:blip r:embed="rId3"/>
          <a:srcRect l="75400" t="10880" r="6463" b="77846"/>
          <a:stretch/>
        </p:blipFill>
        <p:spPr>
          <a:xfrm>
            <a:off x="2347690" y="3406112"/>
            <a:ext cx="644316" cy="400521"/>
          </a:xfrm>
          <a:prstGeom prst="rect">
            <a:avLst/>
          </a:prstGeom>
        </p:spPr>
      </p:pic>
      <p:sp>
        <p:nvSpPr>
          <p:cNvPr id="69" name="正方形/長方形 68"/>
          <p:cNvSpPr/>
          <p:nvPr/>
        </p:nvSpPr>
        <p:spPr>
          <a:xfrm>
            <a:off x="2865001" y="3380747"/>
            <a:ext cx="1838510" cy="425886"/>
          </a:xfrm>
          <a:prstGeom prst="rect">
            <a:avLst/>
          </a:prstGeom>
        </p:spPr>
        <p:txBody>
          <a:bodyPr wrap="square">
            <a:spAutoFit/>
          </a:bodyPr>
          <a:lstStyle/>
          <a:p>
            <a:pPr lvl="0">
              <a:lnSpc>
                <a:spcPts val="1400"/>
              </a:lnSpc>
              <a:defRPr/>
            </a:pPr>
            <a:r>
              <a:rPr lang="en-US" altLang="ja-JP" sz="1050" b="1" kern="0" dirty="0">
                <a:solidFill>
                  <a:srgbClr val="DC0032"/>
                </a:solidFill>
                <a:latin typeface="BIZ UDPゴシック" panose="020B0400000000000000" pitchFamily="50" charset="-128"/>
                <a:ea typeface="BIZ UDPゴシック" panose="020B0400000000000000" pitchFamily="50" charset="-128"/>
              </a:rPr>
              <a:t>【</a:t>
            </a:r>
            <a:r>
              <a:rPr lang="ja-JP" altLang="en-US" sz="1050" b="1" kern="0" dirty="0" smtClean="0">
                <a:solidFill>
                  <a:srgbClr val="DC0032"/>
                </a:solidFill>
                <a:latin typeface="BIZ UDPゴシック" panose="020B0400000000000000" pitchFamily="50" charset="-128"/>
                <a:ea typeface="BIZ UDPゴシック" panose="020B0400000000000000" pitchFamily="50" charset="-128"/>
              </a:rPr>
              <a:t>品質担保</a:t>
            </a:r>
            <a:r>
              <a:rPr lang="en-US" altLang="ja-JP" sz="1050" b="1" kern="0" dirty="0" smtClean="0">
                <a:solidFill>
                  <a:srgbClr val="DC0032"/>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smtClean="0">
                <a:solidFill>
                  <a:srgbClr val="DC0032"/>
                </a:solidFill>
                <a:latin typeface="BIZ UDPゴシック" panose="020B0400000000000000" pitchFamily="50" charset="-128"/>
                <a:ea typeface="BIZ UDPゴシック" panose="020B0400000000000000" pitchFamily="50" charset="-128"/>
              </a:rPr>
              <a:t>流量</a:t>
            </a:r>
            <a:r>
              <a:rPr lang="en-US" altLang="ja-JP" sz="1050" b="1" kern="0" dirty="0" smtClean="0">
                <a:solidFill>
                  <a:srgbClr val="DC0032"/>
                </a:solidFill>
                <a:latin typeface="BIZ UDPゴシック" panose="020B0400000000000000" pitchFamily="50" charset="-128"/>
                <a:ea typeface="BIZ UDPゴシック" panose="020B0400000000000000" pitchFamily="50" charset="-128"/>
              </a:rPr>
              <a:t>/</a:t>
            </a:r>
            <a:r>
              <a:rPr lang="ja-JP" altLang="en-US" sz="1050" b="1" kern="0" dirty="0" smtClean="0">
                <a:solidFill>
                  <a:srgbClr val="DC0032"/>
                </a:solidFill>
                <a:latin typeface="BIZ UDPゴシック" panose="020B0400000000000000" pitchFamily="50" charset="-128"/>
                <a:ea typeface="BIZ UDPゴシック" panose="020B0400000000000000" pitchFamily="50" charset="-128"/>
              </a:rPr>
              <a:t>電力⇒センシング</a:t>
            </a:r>
            <a:endParaRPr lang="ja-JP" altLang="en-US" sz="1050" b="1" kern="0" dirty="0">
              <a:solidFill>
                <a:srgbClr val="DC0032"/>
              </a:solidFill>
              <a:latin typeface="BIZ UDPゴシック" panose="020B0400000000000000" pitchFamily="50" charset="-128"/>
              <a:ea typeface="BIZ UDPゴシック" panose="020B0400000000000000" pitchFamily="50" charset="-128"/>
            </a:endParaRPr>
          </a:p>
        </p:txBody>
      </p:sp>
      <p:sp>
        <p:nvSpPr>
          <p:cNvPr id="71" name="正方形/長方形 70"/>
          <p:cNvSpPr/>
          <p:nvPr/>
        </p:nvSpPr>
        <p:spPr>
          <a:xfrm>
            <a:off x="979229" y="2684807"/>
            <a:ext cx="1146222" cy="400110"/>
          </a:xfrm>
          <a:prstGeom prst="rect">
            <a:avLst/>
          </a:prstGeom>
        </p:spPr>
        <p:txBody>
          <a:bodyPr wrap="square">
            <a:spAutoFit/>
          </a:bodyPr>
          <a:lstStyle/>
          <a:p>
            <a:pPr lvl="0" algn="ctr">
              <a:lnSpc>
                <a:spcPts val="2400"/>
              </a:lnSpc>
              <a:defRPr/>
            </a:pPr>
            <a:r>
              <a:rPr lang="en-US" altLang="ja-JP" sz="800" b="1"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年点検</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25" name="下矢印 24"/>
          <p:cNvSpPr/>
          <p:nvPr/>
        </p:nvSpPr>
        <p:spPr>
          <a:xfrm>
            <a:off x="618887" y="2603315"/>
            <a:ext cx="396263" cy="337041"/>
          </a:xfrm>
          <a:prstGeom prst="down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正方形/長方形 73"/>
          <p:cNvSpPr/>
          <p:nvPr/>
        </p:nvSpPr>
        <p:spPr>
          <a:xfrm>
            <a:off x="147760" y="3939381"/>
            <a:ext cx="4158027"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②</a:t>
            </a:r>
            <a:r>
              <a:rPr lang="en-US" altLang="ja-JP" sz="1600" b="1" kern="0" dirty="0" smtClean="0">
                <a:solidFill>
                  <a:sysClr val="windowText" lastClr="000000"/>
                </a:solidFill>
                <a:latin typeface="BIZ UDPゴシック" panose="020B0400000000000000" pitchFamily="50" charset="-128"/>
                <a:ea typeface="BIZ UDPゴシック" panose="020B0400000000000000" pitchFamily="50" charset="-128"/>
              </a:rPr>
              <a:t>DN</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流保全計画での見える化</a:t>
            </a:r>
            <a:endParaRPr lang="ja-JP" altLang="en-US" sz="16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4" name="図 3"/>
          <p:cNvPicPr>
            <a:picLocks noChangeAspect="1"/>
          </p:cNvPicPr>
          <p:nvPr/>
        </p:nvPicPr>
        <p:blipFill rotWithShape="1">
          <a:blip r:embed="rId4"/>
          <a:srcRect b="6036"/>
          <a:stretch/>
        </p:blipFill>
        <p:spPr>
          <a:xfrm>
            <a:off x="527100" y="4339491"/>
            <a:ext cx="1963160" cy="1037122"/>
          </a:xfrm>
          <a:prstGeom prst="rect">
            <a:avLst/>
          </a:prstGeom>
          <a:ln>
            <a:solidFill>
              <a:schemeClr val="accent1"/>
            </a:solidFill>
          </a:ln>
        </p:spPr>
      </p:pic>
      <p:sp>
        <p:nvSpPr>
          <p:cNvPr id="61" name="正方形/長方形 60"/>
          <p:cNvSpPr/>
          <p:nvPr/>
        </p:nvSpPr>
        <p:spPr>
          <a:xfrm>
            <a:off x="147760" y="5464049"/>
            <a:ext cx="3869192" cy="400110"/>
          </a:xfrm>
          <a:prstGeom prst="rect">
            <a:avLst/>
          </a:prstGeom>
        </p:spPr>
        <p:txBody>
          <a:bodyPr wrap="square">
            <a:spAutoFit/>
          </a:bodyPr>
          <a:lstStyle/>
          <a:p>
            <a:pPr lvl="0">
              <a:lnSpc>
                <a:spcPts val="2400"/>
              </a:lnSpc>
              <a:defRPr/>
            </a:pPr>
            <a:r>
              <a:rPr lang="ja-JP" altLang="en-US" sz="16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b="1" kern="0" dirty="0" smtClean="0">
                <a:solidFill>
                  <a:sysClr val="windowText" lastClr="000000"/>
                </a:solidFill>
                <a:latin typeface="BIZ UDPゴシック" panose="020B0400000000000000" pitchFamily="50" charset="-128"/>
                <a:ea typeface="BIZ UDPゴシック" panose="020B0400000000000000" pitchFamily="50" charset="-128"/>
              </a:rPr>
              <a:t>③効率の逸脱監視への取組み</a:t>
            </a:r>
            <a:endParaRPr lang="ja-JP" altLang="en-US" sz="16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5" name="図 4"/>
          <p:cNvPicPr>
            <a:picLocks noChangeAspect="1"/>
          </p:cNvPicPr>
          <p:nvPr/>
        </p:nvPicPr>
        <p:blipFill>
          <a:blip r:embed="rId5"/>
          <a:stretch>
            <a:fillRect/>
          </a:stretch>
        </p:blipFill>
        <p:spPr>
          <a:xfrm>
            <a:off x="3677866" y="5666916"/>
            <a:ext cx="659517" cy="429138"/>
          </a:xfrm>
          <a:prstGeom prst="rect">
            <a:avLst/>
          </a:prstGeom>
          <a:ln>
            <a:solidFill>
              <a:schemeClr val="accent1"/>
            </a:solidFill>
          </a:ln>
        </p:spPr>
      </p:pic>
      <p:sp>
        <p:nvSpPr>
          <p:cNvPr id="64" name="正方形/長方形 63"/>
          <p:cNvSpPr/>
          <p:nvPr/>
        </p:nvSpPr>
        <p:spPr>
          <a:xfrm>
            <a:off x="207508" y="5835259"/>
            <a:ext cx="3676161" cy="246221"/>
          </a:xfrm>
          <a:prstGeom prst="rect">
            <a:avLst/>
          </a:prstGeom>
        </p:spPr>
        <p:txBody>
          <a:bodyPr wrap="square">
            <a:spAutoFit/>
          </a:bodyPr>
          <a:lstStyle/>
          <a:p>
            <a:pPr lvl="0" algn="ctr">
              <a:lnSpc>
                <a:spcPts val="1200"/>
              </a:lnSpc>
              <a:defRPr/>
            </a:pP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IT</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内製 ⇒ 品質担保＆</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EBM</a:t>
            </a: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見極めロジック開発</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 name="図 5"/>
          <p:cNvPicPr>
            <a:picLocks noChangeAspect="1"/>
          </p:cNvPicPr>
          <p:nvPr/>
        </p:nvPicPr>
        <p:blipFill>
          <a:blip r:embed="rId6"/>
          <a:stretch>
            <a:fillRect/>
          </a:stretch>
        </p:blipFill>
        <p:spPr>
          <a:xfrm>
            <a:off x="3382103" y="3901115"/>
            <a:ext cx="561190" cy="441882"/>
          </a:xfrm>
          <a:prstGeom prst="rect">
            <a:avLst/>
          </a:prstGeom>
        </p:spPr>
      </p:pic>
      <p:pic>
        <p:nvPicPr>
          <p:cNvPr id="65" name="図 64"/>
          <p:cNvPicPr>
            <a:picLocks noChangeAspect="1"/>
          </p:cNvPicPr>
          <p:nvPr/>
        </p:nvPicPr>
        <p:blipFill>
          <a:blip r:embed="rId6"/>
          <a:stretch>
            <a:fillRect/>
          </a:stretch>
        </p:blipFill>
        <p:spPr>
          <a:xfrm>
            <a:off x="3556100" y="5186161"/>
            <a:ext cx="561190" cy="441882"/>
          </a:xfrm>
          <a:prstGeom prst="rect">
            <a:avLst/>
          </a:prstGeom>
        </p:spPr>
      </p:pic>
      <p:sp>
        <p:nvSpPr>
          <p:cNvPr id="75" name="正方形/長方形 74"/>
          <p:cNvSpPr/>
          <p:nvPr/>
        </p:nvSpPr>
        <p:spPr>
          <a:xfrm>
            <a:off x="4595326" y="995181"/>
            <a:ext cx="4304194"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77" name="タイトル 1"/>
          <p:cNvSpPr txBox="1">
            <a:spLocks/>
          </p:cNvSpPr>
          <p:nvPr/>
        </p:nvSpPr>
        <p:spPr>
          <a:xfrm>
            <a:off x="4645129" y="651295"/>
            <a:ext cx="4032000" cy="331044"/>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(2)EMS</a:t>
            </a:r>
            <a:r>
              <a:rPr kumimoji="1" lang="ja-JP" altLang="en-US"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rPr>
              <a:t>レポート診断モデル</a:t>
            </a:r>
            <a:endParaRPr kumimoji="1" lang="en-US" altLang="ja-JP" sz="1800" b="1" i="0" u="none" strike="noStrike" kern="0" cap="none" spc="0" normalizeH="0" baseline="0" noProof="0" dirty="0" smtClean="0">
              <a:ln>
                <a:noFill/>
              </a:ln>
              <a:solidFill>
                <a:sysClr val="windowText" lastClr="000000"/>
              </a:solidFill>
              <a:effectLst/>
              <a:uLnTx/>
              <a:uFillTx/>
              <a:latin typeface="BIZ UDPゴシック" panose="020B0400000000000000" pitchFamily="50" charset="-128"/>
              <a:ea typeface="BIZ UDPゴシック" panose="020B0400000000000000" pitchFamily="50" charset="-128"/>
              <a:cs typeface="+mj-cs"/>
            </a:endParaRPr>
          </a:p>
        </p:txBody>
      </p:sp>
      <p:pic>
        <p:nvPicPr>
          <p:cNvPr id="19" name="図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3522" y="1422905"/>
            <a:ext cx="997578" cy="997578"/>
          </a:xfrm>
          <a:prstGeom prst="rect">
            <a:avLst/>
          </a:prstGeom>
        </p:spPr>
      </p:pic>
      <p:sp>
        <p:nvSpPr>
          <p:cNvPr id="26" name="右矢印 25"/>
          <p:cNvSpPr/>
          <p:nvPr/>
        </p:nvSpPr>
        <p:spPr>
          <a:xfrm>
            <a:off x="5916944" y="1632245"/>
            <a:ext cx="266700" cy="338681"/>
          </a:xfrm>
          <a:prstGeom prst="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正方形/長方形 77"/>
          <p:cNvSpPr/>
          <p:nvPr/>
        </p:nvSpPr>
        <p:spPr>
          <a:xfrm>
            <a:off x="4806343" y="1299794"/>
            <a:ext cx="973403" cy="246221"/>
          </a:xfrm>
          <a:prstGeom prst="rect">
            <a:avLst/>
          </a:prstGeom>
        </p:spPr>
        <p:txBody>
          <a:bodyPr wrap="square">
            <a:spAutoFit/>
          </a:bodyPr>
          <a:lstStyle/>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既存</a:t>
            </a:r>
            <a:r>
              <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rPr>
              <a:t>EMS</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79" name="Imag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51251" y="1415263"/>
            <a:ext cx="490578" cy="858510"/>
          </a:xfrm>
          <a:prstGeom prst="rect">
            <a:avLst/>
          </a:prstGeom>
        </p:spPr>
      </p:pic>
      <p:pic>
        <p:nvPicPr>
          <p:cNvPr id="29" name="図 28"/>
          <p:cNvPicPr>
            <a:picLocks noChangeAspect="1"/>
          </p:cNvPicPr>
          <p:nvPr/>
        </p:nvPicPr>
        <p:blipFill>
          <a:blip r:embed="rId9"/>
          <a:stretch>
            <a:fillRect/>
          </a:stretch>
        </p:blipFill>
        <p:spPr>
          <a:xfrm>
            <a:off x="2661446" y="4333950"/>
            <a:ext cx="694880" cy="1145479"/>
          </a:xfrm>
          <a:prstGeom prst="rect">
            <a:avLst/>
          </a:prstGeom>
        </p:spPr>
      </p:pic>
      <p:sp>
        <p:nvSpPr>
          <p:cNvPr id="90" name="正方形/長方形 89"/>
          <p:cNvSpPr/>
          <p:nvPr/>
        </p:nvSpPr>
        <p:spPr>
          <a:xfrm>
            <a:off x="3216419" y="4600039"/>
            <a:ext cx="1334500" cy="502702"/>
          </a:xfrm>
          <a:prstGeom prst="rect">
            <a:avLst/>
          </a:prstGeom>
        </p:spPr>
        <p:txBody>
          <a:bodyPr wrap="square">
            <a:spAutoFit/>
          </a:bodyPr>
          <a:lstStyle/>
          <a:p>
            <a:pPr lvl="0">
              <a:lnSpc>
                <a:spcPts val="16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・効率推移グラフ</a:t>
            </a:r>
            <a:endParaRPr lang="en-US" altLang="ja-JP" sz="1200" b="1" kern="0" dirty="0">
              <a:solidFill>
                <a:sysClr val="windowText" lastClr="000000"/>
              </a:solidFill>
              <a:latin typeface="BIZ UDPゴシック" panose="020B0400000000000000" pitchFamily="50" charset="-128"/>
              <a:ea typeface="BIZ UDPゴシック" panose="020B0400000000000000" pitchFamily="50" charset="-128"/>
            </a:endParaRPr>
          </a:p>
          <a:p>
            <a:pPr lvl="0">
              <a:lnSpc>
                <a:spcPts val="16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・レポート提供</a:t>
            </a: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1" name="正方形/長方形 90"/>
          <p:cNvSpPr/>
          <p:nvPr/>
        </p:nvSpPr>
        <p:spPr>
          <a:xfrm>
            <a:off x="1656917" y="1927987"/>
            <a:ext cx="1176862" cy="400110"/>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600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2" name="正方形/長方形 91"/>
          <p:cNvSpPr/>
          <p:nvPr/>
        </p:nvSpPr>
        <p:spPr>
          <a:xfrm>
            <a:off x="106161" y="2242999"/>
            <a:ext cx="1492860" cy="343492"/>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1,020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台・年</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3" name="正方形/長方形 92"/>
          <p:cNvSpPr/>
          <p:nvPr/>
        </p:nvSpPr>
        <p:spPr>
          <a:xfrm>
            <a:off x="2538257" y="2139687"/>
            <a:ext cx="1176862" cy="400110"/>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1,900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4" name="正方形/長方形 93"/>
          <p:cNvSpPr/>
          <p:nvPr/>
        </p:nvSpPr>
        <p:spPr>
          <a:xfrm>
            <a:off x="3798478" y="2416510"/>
            <a:ext cx="824698" cy="451406"/>
          </a:xfrm>
          <a:prstGeom prst="rect">
            <a:avLst/>
          </a:prstGeom>
        </p:spPr>
        <p:txBody>
          <a:bodyPr wrap="square">
            <a:spAutoFit/>
          </a:bodyPr>
          <a:lstStyle/>
          <a:p>
            <a:pPr lvl="0" algn="ctr">
              <a:lnSpc>
                <a:spcPts val="1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2,400</a:t>
            </a:r>
          </a:p>
          <a:p>
            <a:pPr lvl="0" algn="ctr">
              <a:lnSpc>
                <a:spcPts val="1400"/>
              </a:lnSpc>
              <a:defRPr/>
            </a:pP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30" name="図 29"/>
          <p:cNvPicPr>
            <a:picLocks noChangeAspect="1"/>
          </p:cNvPicPr>
          <p:nvPr/>
        </p:nvPicPr>
        <p:blipFill rotWithShape="1">
          <a:blip r:embed="rId10"/>
          <a:srcRect r="37843"/>
          <a:stretch/>
        </p:blipFill>
        <p:spPr>
          <a:xfrm>
            <a:off x="6703131" y="1343889"/>
            <a:ext cx="1973998" cy="992167"/>
          </a:xfrm>
          <a:prstGeom prst="rect">
            <a:avLst/>
          </a:prstGeom>
          <a:ln>
            <a:solidFill>
              <a:schemeClr val="accent1"/>
            </a:solidFill>
          </a:ln>
        </p:spPr>
      </p:pic>
      <p:sp>
        <p:nvSpPr>
          <p:cNvPr id="98" name="正方形/長方形 97"/>
          <p:cNvSpPr/>
          <p:nvPr/>
        </p:nvSpPr>
        <p:spPr>
          <a:xfrm>
            <a:off x="6997095" y="1121171"/>
            <a:ext cx="1275993" cy="246221"/>
          </a:xfrm>
          <a:prstGeom prst="rect">
            <a:avLst/>
          </a:prstGeom>
        </p:spPr>
        <p:txBody>
          <a:bodyPr wrap="square">
            <a:spAutoFit/>
          </a:bodyPr>
          <a:lstStyle/>
          <a:p>
            <a:pPr lvl="0" algn="ctr">
              <a:lnSpc>
                <a:spcPts val="1200"/>
              </a:lnSpc>
              <a:defRPr/>
            </a:pPr>
            <a:r>
              <a:rPr lang="ja-JP" altLang="en-US" sz="1200" b="1" kern="0" dirty="0" smtClean="0">
                <a:solidFill>
                  <a:sysClr val="windowText" lastClr="000000"/>
                </a:solidFill>
                <a:latin typeface="BIZ UDPゴシック" panose="020B0400000000000000" pitchFamily="50" charset="-128"/>
                <a:ea typeface="BIZ UDPゴシック" panose="020B0400000000000000" pitchFamily="50" charset="-128"/>
              </a:rPr>
              <a:t>レポート報告</a:t>
            </a:r>
            <a:endParaRPr lang="ja-JP" altLang="en-US" sz="12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9" name="正方形/長方形 98"/>
          <p:cNvSpPr/>
          <p:nvPr/>
        </p:nvSpPr>
        <p:spPr>
          <a:xfrm>
            <a:off x="4719440" y="2494709"/>
            <a:ext cx="4203386" cy="2174954"/>
          </a:xfrm>
          <a:prstGeom prst="rect">
            <a:avLst/>
          </a:prstGeom>
        </p:spPr>
        <p:txBody>
          <a:bodyPr wrap="square">
            <a:spAutoFit/>
          </a:bodyPr>
          <a:lstStyle/>
          <a:p>
            <a:pPr lvl="0">
              <a:defRPr/>
            </a:pP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レポート内容</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作成頻度：</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回／月</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①エネルギー使用状況ライン・エリア</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　ライン別　原単位月報</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②非稼働時エネルギー使用状況ライン・エリア</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ライン別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非稼働時状況月報</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lvl="0">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③受電電力デマンド状況</a:t>
            </a:r>
            <a:endParaRPr lang="en-US" altLang="ja-JP" sz="1400" b="1" kern="0" dirty="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受電別</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電力デマンド月報</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endParaRPr lang="en-US" altLang="ja-JP" sz="6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u="sng"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⇒運用改善のポイントをレポートでお知らせ</a:t>
            </a:r>
            <a:endParaRPr lang="en-US" altLang="ja-JP" sz="1400" b="1" u="sng"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a:p>
            <a:pPr>
              <a:defRPr/>
            </a:pPr>
            <a:r>
              <a:rPr lang="ja-JP" altLang="en-US" sz="1400" b="1"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　　　　　　　↳</a:t>
            </a:r>
            <a:r>
              <a:rPr lang="ja-JP" altLang="en-US" sz="1400" b="1" u="sng" kern="0" dirty="0" smtClean="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レポートを基にＭＴＧを開催</a:t>
            </a:r>
            <a:endParaRPr lang="en-US" altLang="ja-JP" sz="1400" b="1" u="sng" kern="0" dirty="0">
              <a:solidFill>
                <a:sysClr val="windowText" lastClr="000000"/>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101" name="タイトル 1"/>
          <p:cNvSpPr txBox="1">
            <a:spLocks/>
          </p:cNvSpPr>
          <p:nvPr/>
        </p:nvSpPr>
        <p:spPr>
          <a:xfrm>
            <a:off x="4769577" y="5704513"/>
            <a:ext cx="3944503"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EMS</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導入の一環として支援活動を展開</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2" name="正方形/長方形 101"/>
          <p:cNvSpPr/>
          <p:nvPr/>
        </p:nvSpPr>
        <p:spPr>
          <a:xfrm>
            <a:off x="4750693" y="4643650"/>
            <a:ext cx="4203386" cy="974626"/>
          </a:xfrm>
          <a:prstGeom prst="rect">
            <a:avLst/>
          </a:prstGeom>
        </p:spPr>
        <p:txBody>
          <a:bodyPr wrap="square">
            <a:spAutoFit/>
          </a:bodyPr>
          <a:lstStyle/>
          <a:p>
            <a:pPr lvl="0">
              <a:defRPr/>
            </a:pP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現場</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診断</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診断頻度：都度</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spcBef>
                <a:spcPts val="400"/>
              </a:spcBef>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①供給・生産の現場巡回</a:t>
            </a:r>
            <a:r>
              <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　設備改善のネタ出し</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lvl="0">
              <a:defRPr/>
            </a:pPr>
            <a:endParaRPr lang="en-US" altLang="ja-JP" sz="1200" b="1" kern="0" dirty="0" smtClean="0">
              <a:solidFill>
                <a:sysClr val="windowText" lastClr="000000"/>
              </a:solidFill>
              <a:latin typeface="BIZ UDPゴシック" panose="020B0400000000000000" pitchFamily="50" charset="-128"/>
              <a:ea typeface="BIZ UDPゴシック" panose="020B0400000000000000" pitchFamily="50" charset="-128"/>
            </a:endParaRPr>
          </a:p>
          <a:p>
            <a:pPr>
              <a:defRPr/>
            </a:pP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②現状の困り事 聞込み</a:t>
            </a:r>
            <a:r>
              <a:rPr lang="ja-JP" altLang="en-US" sz="1400" b="1" kern="0" dirty="0">
                <a:solidFill>
                  <a:sysClr val="windowText" lastClr="000000"/>
                </a:solidFill>
                <a:latin typeface="BIZ UDPゴシック" panose="020B0400000000000000" pitchFamily="50" charset="-128"/>
                <a:ea typeface="BIZ UDPゴシック" panose="020B0400000000000000" pitchFamily="50" charset="-128"/>
              </a:rPr>
              <a:t>　→　</a:t>
            </a:r>
            <a:r>
              <a:rPr lang="ja-JP" altLang="en-US" sz="1400" b="1" kern="0" dirty="0" smtClean="0">
                <a:solidFill>
                  <a:sysClr val="windowText" lastClr="000000"/>
                </a:solidFill>
                <a:latin typeface="BIZ UDPゴシック" panose="020B0400000000000000" pitchFamily="50" charset="-128"/>
                <a:ea typeface="BIZ UDPゴシック" panose="020B0400000000000000" pitchFamily="50" charset="-128"/>
              </a:rPr>
              <a:t>仕様作成の支援</a:t>
            </a:r>
            <a:endParaRPr lang="en-US" altLang="ja-JP" sz="1400" b="1"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pic>
        <p:nvPicPr>
          <p:cNvPr id="62" name="図 61"/>
          <p:cNvPicPr>
            <a:picLocks noChangeAspect="1"/>
          </p:cNvPicPr>
          <p:nvPr/>
        </p:nvPicPr>
        <p:blipFill>
          <a:blip r:embed="rId6"/>
          <a:stretch>
            <a:fillRect/>
          </a:stretch>
        </p:blipFill>
        <p:spPr>
          <a:xfrm>
            <a:off x="5714364" y="1042098"/>
            <a:ext cx="561190" cy="441882"/>
          </a:xfrm>
          <a:prstGeom prst="rect">
            <a:avLst/>
          </a:prstGeom>
        </p:spPr>
      </p:pic>
      <p:sp>
        <p:nvSpPr>
          <p:cNvPr id="67" name="正方形/長方形 66"/>
          <p:cNvSpPr/>
          <p:nvPr/>
        </p:nvSpPr>
        <p:spPr>
          <a:xfrm>
            <a:off x="4698305" y="1024377"/>
            <a:ext cx="1434539" cy="246221"/>
          </a:xfrm>
          <a:prstGeom prst="rect">
            <a:avLst/>
          </a:prstGeom>
        </p:spPr>
        <p:txBody>
          <a:bodyPr wrap="square">
            <a:spAutoFit/>
          </a:bodyPr>
          <a:lstStyle/>
          <a:p>
            <a:pPr lvl="0" algn="ctr">
              <a:lnSpc>
                <a:spcPts val="1200"/>
              </a:lnSpc>
              <a:defRPr/>
            </a:pPr>
            <a:r>
              <a:rPr lang="ja-JP" altLang="en-US" sz="800" b="1" kern="0" dirty="0" smtClean="0">
                <a:solidFill>
                  <a:sysClr val="windowText" lastClr="000000"/>
                </a:solidFill>
                <a:latin typeface="BIZ UDPゴシック" panose="020B0400000000000000" pitchFamily="50" charset="-128"/>
                <a:ea typeface="BIZ UDPゴシック" panose="020B0400000000000000" pitchFamily="50" charset="-128"/>
              </a:rPr>
              <a:t>クラウド化今後予定</a:t>
            </a:r>
            <a:endParaRPr lang="ja-JP" altLang="en-US" sz="8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76" name="正方形/長方形 75"/>
          <p:cNvSpPr/>
          <p:nvPr/>
        </p:nvSpPr>
        <p:spPr>
          <a:xfrm>
            <a:off x="168182" y="3092973"/>
            <a:ext cx="1343946" cy="343492"/>
          </a:xfrm>
          <a:prstGeom prst="rect">
            <a:avLst/>
          </a:prstGeom>
        </p:spPr>
        <p:txBody>
          <a:bodyPr wrap="square">
            <a:spAutoFit/>
          </a:bodyPr>
          <a:lstStyle/>
          <a:p>
            <a:pPr lvl="0" algn="ctr">
              <a:lnSpc>
                <a:spcPts val="2400"/>
              </a:lnSpc>
              <a:defRPr/>
            </a:pP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920</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100" b="1"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100" b="1" kern="0" dirty="0" smtClean="0">
                <a:solidFill>
                  <a:sysClr val="windowText" lastClr="000000"/>
                </a:solidFill>
                <a:latin typeface="BIZ UDPゴシック" panose="020B0400000000000000" pitchFamily="50" charset="-128"/>
                <a:ea typeface="BIZ UDPゴシック" panose="020B0400000000000000" pitchFamily="50" charset="-128"/>
              </a:rPr>
              <a:t>台・年</a:t>
            </a:r>
            <a:endParaRPr lang="ja-JP" altLang="en-US" sz="1100" b="1"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84" name="正方形/長方形 83"/>
          <p:cNvSpPr/>
          <p:nvPr/>
        </p:nvSpPr>
        <p:spPr>
          <a:xfrm>
            <a:off x="1911973" y="2944960"/>
            <a:ext cx="1614497" cy="400110"/>
          </a:xfrm>
          <a:prstGeom prst="rect">
            <a:avLst/>
          </a:prstGeom>
        </p:spPr>
        <p:txBody>
          <a:bodyPr wrap="square">
            <a:spAutoFit/>
          </a:bodyPr>
          <a:lstStyle/>
          <a:p>
            <a:pPr lvl="0" algn="ctr">
              <a:lnSpc>
                <a:spcPts val="2400"/>
              </a:lnSpc>
              <a:defRPr/>
            </a:pP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整備を</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CBM</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化</a:t>
            </a:r>
            <a:endPar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85" name="正方形/長方形 84"/>
          <p:cNvSpPr/>
          <p:nvPr/>
        </p:nvSpPr>
        <p:spPr>
          <a:xfrm>
            <a:off x="1900433" y="3090483"/>
            <a:ext cx="1561545" cy="400110"/>
          </a:xfrm>
          <a:prstGeom prst="rect">
            <a:avLst/>
          </a:prstGeom>
        </p:spPr>
        <p:txBody>
          <a:bodyPr wrap="square">
            <a:spAutoFit/>
          </a:bodyPr>
          <a:lstStyle/>
          <a:p>
            <a:pPr lvl="0" algn="ctr">
              <a:lnSpc>
                <a:spcPts val="2400"/>
              </a:lnSpc>
              <a:defRPr/>
            </a:pP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3</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ja-JP" altLang="en-US" sz="10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5</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6</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a:t>
            </a:r>
            <a:r>
              <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9</a:t>
            </a:r>
            <a:r>
              <a:rPr lang="ja-JP" altLang="en-US"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年</a:t>
            </a:r>
            <a:endParaRPr lang="en-US" altLang="ja-JP" sz="10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 name="十字形 6"/>
          <p:cNvSpPr/>
          <p:nvPr/>
        </p:nvSpPr>
        <p:spPr>
          <a:xfrm>
            <a:off x="2204278" y="3439417"/>
            <a:ext cx="147538" cy="150141"/>
          </a:xfrm>
          <a:prstGeom prst="plus">
            <a:avLst>
              <a:gd name="adj" fmla="val 34684"/>
            </a:avLst>
          </a:prstGeom>
          <a:solidFill>
            <a:schemeClr val="bg1">
              <a:lumMod val="6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89529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正方形/長方形 100"/>
          <p:cNvSpPr/>
          <p:nvPr/>
        </p:nvSpPr>
        <p:spPr>
          <a:xfrm>
            <a:off x="210774" y="982339"/>
            <a:ext cx="4757528" cy="5184293"/>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4" name="正方形/長方形 103"/>
          <p:cNvSpPr/>
          <p:nvPr/>
        </p:nvSpPr>
        <p:spPr>
          <a:xfrm>
            <a:off x="5063436" y="982340"/>
            <a:ext cx="3909114" cy="519471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2" name="タイトル 1"/>
          <p:cNvSpPr>
            <a:spLocks noGrp="1"/>
          </p:cNvSpPr>
          <p:nvPr>
            <p:ph type="title"/>
          </p:nvPr>
        </p:nvSpPr>
        <p:spPr>
          <a:xfrm>
            <a:off x="0" y="150057"/>
            <a:ext cx="9144000" cy="353943"/>
          </a:xfrm>
        </p:spPr>
        <p:txBody>
          <a:bodyPr/>
          <a:lstStyle/>
          <a:p>
            <a:pPr algn="l"/>
            <a:r>
              <a:rPr lang="ja-JP" altLang="en-US"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６</a:t>
            </a:r>
            <a:r>
              <a:rPr lang="ja-JP" altLang="en-US"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、神星工業ロールモデル検討</a:t>
            </a:r>
            <a:endParaRPr kumimoji="1" lang="ja-JP" altLang="en-US" dirty="0">
              <a:latin typeface="BIZ UDPゴシック" panose="020B0400000000000000" pitchFamily="50" charset="-128"/>
              <a:ea typeface="BIZ UDPゴシック" panose="020B0400000000000000" pitchFamily="50" charset="-128"/>
            </a:endParaRPr>
          </a:p>
        </p:txBody>
      </p:sp>
      <p:sp>
        <p:nvSpPr>
          <p:cNvPr id="86" name="正方形/長方形 85"/>
          <p:cNvSpPr/>
          <p:nvPr/>
        </p:nvSpPr>
        <p:spPr>
          <a:xfrm>
            <a:off x="8324905" y="6437170"/>
            <a:ext cx="574614" cy="276999"/>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2/3</a:t>
            </a:r>
            <a:endParaRPr kumimoji="1" lang="ja-JP" altLang="en-US" sz="1200" b="0"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31" name="タイトル 1"/>
          <p:cNvSpPr txBox="1">
            <a:spLocks/>
          </p:cNvSpPr>
          <p:nvPr/>
        </p:nvSpPr>
        <p:spPr>
          <a:xfrm>
            <a:off x="196790" y="677186"/>
            <a:ext cx="4631502" cy="221847"/>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(1)</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施設概要</a:t>
            </a:r>
          </a:p>
        </p:txBody>
      </p:sp>
      <p:grpSp>
        <p:nvGrpSpPr>
          <p:cNvPr id="95" name="グループ化 94"/>
          <p:cNvGrpSpPr/>
          <p:nvPr/>
        </p:nvGrpSpPr>
        <p:grpSpPr>
          <a:xfrm>
            <a:off x="601484" y="1362297"/>
            <a:ext cx="3881616" cy="2460764"/>
            <a:chOff x="485341" y="1250647"/>
            <a:chExt cx="3881616" cy="2460764"/>
          </a:xfrm>
        </p:grpSpPr>
        <p:sp>
          <p:nvSpPr>
            <p:cNvPr id="7" name="タイトル 1"/>
            <p:cNvSpPr txBox="1">
              <a:spLocks/>
            </p:cNvSpPr>
            <p:nvPr/>
          </p:nvSpPr>
          <p:spPr>
            <a:xfrm>
              <a:off x="485341" y="12506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神星工業</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 name="タイトル 1"/>
            <p:cNvSpPr txBox="1">
              <a:spLocks/>
            </p:cNvSpPr>
            <p:nvPr/>
          </p:nvSpPr>
          <p:spPr>
            <a:xfrm>
              <a:off x="1940947" y="125470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広美１工場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 name="タイトル 1"/>
            <p:cNvSpPr txBox="1">
              <a:spLocks/>
            </p:cNvSpPr>
            <p:nvPr/>
          </p:nvSpPr>
          <p:spPr>
            <a:xfrm>
              <a:off x="1940947" y="1730486"/>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広美</a:t>
              </a:r>
              <a:r>
                <a:rPr lang="en-US" altLang="ja-JP"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1" name="タイトル 1"/>
            <p:cNvSpPr txBox="1">
              <a:spLocks/>
            </p:cNvSpPr>
            <p:nvPr/>
          </p:nvSpPr>
          <p:spPr>
            <a:xfrm>
              <a:off x="1940947" y="2154220"/>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1</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2" name="タイトル 1"/>
            <p:cNvSpPr txBox="1">
              <a:spLocks/>
            </p:cNvSpPr>
            <p:nvPr/>
          </p:nvSpPr>
          <p:spPr>
            <a:xfrm>
              <a:off x="1940947" y="258759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2</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3" name="タイトル 1"/>
            <p:cNvSpPr txBox="1">
              <a:spLocks/>
            </p:cNvSpPr>
            <p:nvPr/>
          </p:nvSpPr>
          <p:spPr>
            <a:xfrm>
              <a:off x="1940947" y="299491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上郷</a:t>
              </a:r>
              <a:r>
                <a:rPr lang="en-US" altLang="ja-JP"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3</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4" name="タイトル 1"/>
            <p:cNvSpPr txBox="1">
              <a:spLocks/>
            </p:cNvSpPr>
            <p:nvPr/>
          </p:nvSpPr>
          <p:spPr>
            <a:xfrm>
              <a:off x="1940947" y="3402242"/>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鳳来</a:t>
              </a:r>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工場</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5" name="タイトル 1"/>
            <p:cNvSpPr txBox="1">
              <a:spLocks/>
            </p:cNvSpPr>
            <p:nvPr/>
          </p:nvSpPr>
          <p:spPr>
            <a:xfrm>
              <a:off x="3396553" y="1263347"/>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受変電設備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6" name="タイトル 1"/>
            <p:cNvSpPr txBox="1">
              <a:spLocks/>
            </p:cNvSpPr>
            <p:nvPr/>
          </p:nvSpPr>
          <p:spPr>
            <a:xfrm>
              <a:off x="3396553" y="1714401"/>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prstClr val="black"/>
                  </a:solidFill>
                  <a:latin typeface="BIZ UDPゴシック" panose="020B0400000000000000" pitchFamily="50" charset="-128"/>
                  <a:ea typeface="BIZ UDPゴシック" panose="020B0400000000000000" pitchFamily="50" charset="-128"/>
                  <a:cs typeface="Meiryo UI" panose="020B0604030504040204" pitchFamily="50" charset="-128"/>
                </a:rPr>
                <a:t>空圧機設備</a:t>
              </a:r>
              <a:endParaRPr lang="ja-JP" altLang="en-US" sz="14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7" name="タイトル 1"/>
            <p:cNvSpPr txBox="1">
              <a:spLocks/>
            </p:cNvSpPr>
            <p:nvPr/>
          </p:nvSpPr>
          <p:spPr>
            <a:xfrm>
              <a:off x="3396553" y="2170858"/>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smtClean="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空調設備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18" name="カギ線コネクタ 17"/>
            <p:cNvCxnSpPr>
              <a:stCxn id="9" idx="3"/>
              <a:endCxn id="15" idx="1"/>
            </p:cNvCxnSpPr>
            <p:nvPr/>
          </p:nvCxnSpPr>
          <p:spPr>
            <a:xfrm>
              <a:off x="2911351" y="1409290"/>
              <a:ext cx="485202" cy="864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カギ線コネクタ 19"/>
            <p:cNvCxnSpPr>
              <a:stCxn id="9" idx="3"/>
              <a:endCxn id="16" idx="1"/>
            </p:cNvCxnSpPr>
            <p:nvPr/>
          </p:nvCxnSpPr>
          <p:spPr>
            <a:xfrm>
              <a:off x="2911351" y="1409290"/>
              <a:ext cx="485202" cy="459696"/>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カギ線コネクタ 22"/>
            <p:cNvCxnSpPr>
              <a:stCxn id="9" idx="3"/>
              <a:endCxn id="17" idx="1"/>
            </p:cNvCxnSpPr>
            <p:nvPr/>
          </p:nvCxnSpPr>
          <p:spPr>
            <a:xfrm>
              <a:off x="2911351" y="1409290"/>
              <a:ext cx="485202" cy="916153"/>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カギ線コネクタ 26"/>
            <p:cNvCxnSpPr>
              <a:stCxn id="7" idx="3"/>
              <a:endCxn id="10" idx="1"/>
            </p:cNvCxnSpPr>
            <p:nvPr/>
          </p:nvCxnSpPr>
          <p:spPr>
            <a:xfrm>
              <a:off x="1455745" y="1405232"/>
              <a:ext cx="485202" cy="479839"/>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タイトル 1"/>
            <p:cNvSpPr txBox="1">
              <a:spLocks/>
            </p:cNvSpPr>
            <p:nvPr/>
          </p:nvSpPr>
          <p:spPr>
            <a:xfrm>
              <a:off x="3396553" y="2627315"/>
              <a:ext cx="970404" cy="309169"/>
            </a:xfrm>
            <a:prstGeom prst="rect">
              <a:avLst/>
            </a:prstGeom>
            <a:solidFill>
              <a:schemeClr val="bg1"/>
            </a:solidFill>
            <a:ln>
              <a:solidFill>
                <a:schemeClr val="tx1"/>
              </a:solidFill>
            </a:ln>
          </p:spPr>
          <p:txBody>
            <a:bodyPr vert="horz" wrap="square" lIns="0" tIns="0" rIns="0" bIns="0" rtlCol="0" anchor="ctr" anchorCtr="1">
              <a:noAutofit/>
            </a:bodyPr>
            <a:lstStyle>
              <a:lvl1pPr eaLnBrk="1" hangingPunct="1">
                <a:defRPr kumimoji="1" sz="2500" b="1">
                  <a:latin typeface="Meiryo UI" panose="020B0604030504040204" pitchFamily="50" charset="-128"/>
                  <a:ea typeface="+mj-ea"/>
                  <a:cs typeface="+mj-cs"/>
                </a:defRPr>
              </a:lvl1pPr>
            </a:lstStyle>
            <a:p>
              <a:pPr algn="l"/>
              <a:r>
                <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消防用</a:t>
              </a:r>
              <a:r>
                <a:rPr lang="ja-JP" altLang="en-US" sz="1400" kern="0" dirty="0" smtClean="0">
                  <a:solidFill>
                    <a:schemeClr val="bg1">
                      <a:lumMod val="50000"/>
                    </a:schemeClr>
                  </a:solidFill>
                  <a:latin typeface="BIZ UDPゴシック" panose="020B0400000000000000" pitchFamily="50" charset="-128"/>
                  <a:ea typeface="BIZ UDPゴシック" panose="020B0400000000000000" pitchFamily="50" charset="-128"/>
                  <a:cs typeface="Meiryo UI" panose="020B0604030504040204" pitchFamily="50" charset="-128"/>
                </a:rPr>
                <a:t>設備</a:t>
              </a:r>
              <a:endParaRPr lang="ja-JP" altLang="en-US" sz="1400" kern="0" dirty="0">
                <a:solidFill>
                  <a:schemeClr val="bg1">
                    <a:lumMod val="50000"/>
                  </a:schemeClr>
                </a:solidFill>
                <a:latin typeface="BIZ UDPゴシック" panose="020B0400000000000000" pitchFamily="50" charset="-128"/>
                <a:ea typeface="BIZ UDPゴシック" panose="020B0400000000000000" pitchFamily="50" charset="-128"/>
              </a:endParaRPr>
            </a:p>
          </p:txBody>
        </p:sp>
        <p:cxnSp>
          <p:nvCxnSpPr>
            <p:cNvPr id="42" name="カギ線コネクタ 41"/>
            <p:cNvCxnSpPr>
              <a:stCxn id="9" idx="3"/>
              <a:endCxn id="41" idx="1"/>
            </p:cNvCxnSpPr>
            <p:nvPr/>
          </p:nvCxnSpPr>
          <p:spPr>
            <a:xfrm>
              <a:off x="2911351" y="1409290"/>
              <a:ext cx="485202" cy="137261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a:stCxn id="7" idx="3"/>
              <a:endCxn id="9" idx="1"/>
            </p:cNvCxnSpPr>
            <p:nvPr/>
          </p:nvCxnSpPr>
          <p:spPr>
            <a:xfrm>
              <a:off x="1455745" y="1405232"/>
              <a:ext cx="485202" cy="4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カギ線コネクタ 49"/>
            <p:cNvCxnSpPr>
              <a:stCxn id="7" idx="3"/>
              <a:endCxn id="11" idx="1"/>
            </p:cNvCxnSpPr>
            <p:nvPr/>
          </p:nvCxnSpPr>
          <p:spPr>
            <a:xfrm>
              <a:off x="1455745" y="1405232"/>
              <a:ext cx="485202" cy="903573"/>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カギ線コネクタ 52"/>
            <p:cNvCxnSpPr>
              <a:stCxn id="7" idx="3"/>
              <a:endCxn id="12" idx="1"/>
            </p:cNvCxnSpPr>
            <p:nvPr/>
          </p:nvCxnSpPr>
          <p:spPr>
            <a:xfrm>
              <a:off x="1455745" y="1405232"/>
              <a:ext cx="485202" cy="133694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カギ線コネクタ 58"/>
            <p:cNvCxnSpPr>
              <a:stCxn id="7" idx="3"/>
              <a:endCxn id="13" idx="1"/>
            </p:cNvCxnSpPr>
            <p:nvPr/>
          </p:nvCxnSpPr>
          <p:spPr>
            <a:xfrm>
              <a:off x="1455745" y="1405232"/>
              <a:ext cx="485202" cy="174427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カギ線コネクタ 61"/>
            <p:cNvCxnSpPr>
              <a:stCxn id="7" idx="3"/>
              <a:endCxn id="14" idx="1"/>
            </p:cNvCxnSpPr>
            <p:nvPr/>
          </p:nvCxnSpPr>
          <p:spPr>
            <a:xfrm>
              <a:off x="1455745" y="1405232"/>
              <a:ext cx="485202" cy="2151595"/>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6" name="タイトル 1"/>
          <p:cNvSpPr txBox="1">
            <a:spLocks/>
          </p:cNvSpPr>
          <p:nvPr/>
        </p:nvSpPr>
        <p:spPr>
          <a:xfrm>
            <a:off x="336800" y="3962491"/>
            <a:ext cx="4494404"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工場別高圧受電・空圧機</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水冷ｽｸﾘｭ</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EHP</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空調？</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7" name="タイトル 1"/>
          <p:cNvSpPr txBox="1">
            <a:spLocks/>
          </p:cNvSpPr>
          <p:nvPr/>
        </p:nvSpPr>
        <p:spPr>
          <a:xfrm>
            <a:off x="210774" y="4465754"/>
            <a:ext cx="4702653" cy="1769851"/>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 既存の支援内容</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・保全</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S</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部　空圧機 ４台 定期点検・整備</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 (1,020</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年受注</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spcBef>
                <a:spcPts val="600"/>
              </a:spcBef>
            </a:pPr>
            <a:r>
              <a:rPr lang="en-US" altLang="ja-JP" sz="1800" kern="0" dirty="0">
                <a:solidFill>
                  <a:sysClr val="windowText" lastClr="000000"/>
                </a:solidFill>
                <a:latin typeface="BIZ UDPゴシック" panose="020B0400000000000000" pitchFamily="50" charset="-128"/>
                <a:ea typeface="BIZ UDPゴシック" panose="020B0400000000000000" pitchFamily="50" charset="-128"/>
              </a:rPr>
              <a:t> </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・省エネ</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ITS</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部　生産</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EMS 7</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ﾗｲﾝ原単位管理</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各分電盤・照明</a:t>
            </a:r>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空調・受電電力ﾃﾞﾏﾝﾄﾞ計測</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 (23,000</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千円</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/18</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19</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年度受注</a:t>
            </a:r>
            <a:r>
              <a:rPr lang="en-US" altLang="ja-JP" sz="14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99" name="タイトル 1"/>
          <p:cNvSpPr txBox="1">
            <a:spLocks/>
          </p:cNvSpPr>
          <p:nvPr/>
        </p:nvSpPr>
        <p:spPr>
          <a:xfrm>
            <a:off x="4904802" y="1013330"/>
            <a:ext cx="4175698" cy="471599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lnSpc>
                <a:spcPts val="24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①初期段階：既存との差別化による入込み</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・案件毎コスト → 付加価値の提供</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 </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一</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括り化</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の狙い</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u="sng" kern="0" dirty="0" smtClean="0">
                <a:solidFill>
                  <a:sysClr val="windowText" lastClr="000000"/>
                </a:solidFill>
                <a:latin typeface="BIZ UDPゴシック" panose="020B0400000000000000" pitchFamily="50" charset="-128"/>
                <a:ea typeface="BIZ UDPゴシック" panose="020B0400000000000000" pitchFamily="50" charset="-128"/>
              </a:rPr>
              <a:t>空圧機</a:t>
            </a:r>
            <a:r>
              <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rPr>
              <a:t>CBM</a:t>
            </a:r>
            <a:r>
              <a:rPr lang="ja-JP" altLang="en-US" sz="1600" u="sng" kern="0" dirty="0" smtClean="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rPr>
              <a:t>EMS</a:t>
            </a:r>
            <a:r>
              <a:rPr lang="ja-JP" altLang="en-US" sz="1600" u="sng" kern="0" dirty="0" smtClean="0">
                <a:solidFill>
                  <a:sysClr val="windowText" lastClr="000000"/>
                </a:solidFill>
                <a:latin typeface="BIZ UDPゴシック" panose="020B0400000000000000" pitchFamily="50" charset="-128"/>
                <a:ea typeface="BIZ UDPゴシック" panose="020B0400000000000000" pitchFamily="50" charset="-128"/>
              </a:rPr>
              <a:t>レポート診断モデル　を計画</a:t>
            </a:r>
            <a:endParaRPr lang="en-US" altLang="ja-JP" sz="1600" u="sng" kern="0" dirty="0" smtClean="0">
              <a:solidFill>
                <a:sysClr val="windowText" lastClr="000000"/>
              </a:solidFill>
              <a:latin typeface="BIZ UDPゴシック" panose="020B0400000000000000" pitchFamily="50" charset="-128"/>
              <a:ea typeface="BIZ UDPゴシック" panose="020B0400000000000000" pitchFamily="50" charset="-128"/>
            </a:endParaRPr>
          </a:p>
          <a:p>
            <a:pPr algn="l">
              <a:lnSpc>
                <a:spcPts val="1800"/>
              </a:lnSpc>
            </a:pP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②中期</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段階</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：情報連携による分析</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・保全全体予算 → 一</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括り化</a:t>
            </a:r>
            <a:r>
              <a:rPr lang="en-US" altLang="ja-JP" sz="1600" kern="0" dirty="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の検討</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・省エネ予算 → </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改善</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ネタ出し全体支援</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4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⇒空調機保全</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CD</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モデル</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工場丸ごと省エネモデル</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構外施設シェアードサービスモデル</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を</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計画</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2400"/>
              </a:lnSpc>
              <a:spcBef>
                <a:spcPts val="6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③連携段階：業務の連携</a:t>
            </a:r>
            <a:endParaRPr lang="en-US" altLang="ja-JP" sz="1600" kern="0" dirty="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・業務連携 </a:t>
            </a: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保全・省エネ予算立案</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執行</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 運転・点検の業務取込み</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⇒施設シェアードサービス　を実行</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a:p>
            <a:pPr>
              <a:lnSpc>
                <a:spcPts val="1800"/>
              </a:lnSpc>
              <a:spcBef>
                <a:spcPts val="1000"/>
              </a:spcBef>
            </a:pPr>
            <a:r>
              <a:rPr lang="ja-JP" altLang="en-US" sz="16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　　①～② を２年間で立上げ期間を策定</a:t>
            </a:r>
            <a:endPar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0" name="タイトル 1"/>
          <p:cNvSpPr txBox="1">
            <a:spLocks/>
          </p:cNvSpPr>
          <p:nvPr/>
        </p:nvSpPr>
        <p:spPr>
          <a:xfrm>
            <a:off x="5170143" y="5793045"/>
            <a:ext cx="3695700" cy="353943"/>
          </a:xfrm>
          <a:prstGeom prst="roundRect">
            <a:avLst/>
          </a:prstGeom>
          <a:solidFill>
            <a:schemeClr val="bg1"/>
          </a:solidFill>
          <a:ln>
            <a:solidFill>
              <a:schemeClr val="tx1"/>
            </a:solidFill>
          </a:ln>
        </p:spPr>
        <p:txBody>
          <a:bodyPr vert="horz" wrap="square" lIns="0" tIns="3600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ct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品質担保と情報共有はクラウドが支援</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2" name="タイトル 1"/>
          <p:cNvSpPr txBox="1">
            <a:spLocks/>
          </p:cNvSpPr>
          <p:nvPr/>
        </p:nvSpPr>
        <p:spPr>
          <a:xfrm>
            <a:off x="336800" y="992756"/>
            <a:ext cx="4631502" cy="336806"/>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nSpc>
                <a:spcPts val="2400"/>
              </a:lnSpc>
            </a:pP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工場</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物流</a:t>
            </a:r>
            <a:r>
              <a:rPr lang="en-US" altLang="ja-JP" sz="1600" kern="0" dirty="0" smtClean="0">
                <a:solidFill>
                  <a:sysClr val="windowText" lastClr="000000"/>
                </a:solidFill>
                <a:latin typeface="BIZ UDPゴシック" panose="020B0400000000000000" pitchFamily="50" charset="-128"/>
                <a:ea typeface="BIZ UDPゴシック" panose="020B0400000000000000" pitchFamily="50" charset="-128"/>
              </a:rPr>
              <a:t>C</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ｸﾞﾙｰﾌﾟ会社</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×3</a:t>
            </a:r>
            <a:r>
              <a:rPr lang="ja-JP" altLang="en-US" sz="1600" kern="0" dirty="0" err="1"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600" kern="0" dirty="0" smtClean="0">
                <a:solidFill>
                  <a:sysClr val="windowText" lastClr="000000"/>
                </a:solidFill>
                <a:latin typeface="BIZ UDPゴシック" panose="020B0400000000000000" pitchFamily="50" charset="-128"/>
                <a:ea typeface="BIZ UDPゴシック" panose="020B0400000000000000" pitchFamily="50" charset="-128"/>
              </a:rPr>
              <a:t>生産ライン</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a:t>
            </a:r>
            <a:r>
              <a:rPr lang="ja-JP" altLang="en-US" sz="1200" kern="0" dirty="0" smtClean="0">
                <a:solidFill>
                  <a:sysClr val="windowText" lastClr="000000"/>
                </a:solidFill>
                <a:latin typeface="BIZ UDPゴシック" panose="020B0400000000000000" pitchFamily="50" charset="-128"/>
                <a:ea typeface="BIZ UDPゴシック" panose="020B0400000000000000" pitchFamily="50" charset="-128"/>
              </a:rPr>
              <a:t>約</a:t>
            </a:r>
            <a:r>
              <a:rPr lang="en-US" altLang="ja-JP" sz="1200" kern="0" dirty="0" smtClean="0">
                <a:solidFill>
                  <a:sysClr val="windowText" lastClr="000000"/>
                </a:solidFill>
                <a:latin typeface="BIZ UDPゴシック" panose="020B0400000000000000" pitchFamily="50" charset="-128"/>
                <a:ea typeface="BIZ UDPゴシック" panose="020B0400000000000000" pitchFamily="50" charset="-128"/>
              </a:rPr>
              <a:t>60</a:t>
            </a:r>
            <a:endParaRPr lang="ja-JP" altLang="en-US" sz="1600" kern="0" dirty="0">
              <a:solidFill>
                <a:sysClr val="windowText" lastClr="000000"/>
              </a:solidFill>
              <a:latin typeface="BIZ UDPゴシック" panose="020B0400000000000000" pitchFamily="50" charset="-128"/>
              <a:ea typeface="BIZ UDPゴシック" panose="020B0400000000000000" pitchFamily="50" charset="-128"/>
            </a:endParaRPr>
          </a:p>
        </p:txBody>
      </p:sp>
      <p:sp>
        <p:nvSpPr>
          <p:cNvPr id="103" name="タイトル 1"/>
          <p:cNvSpPr txBox="1">
            <a:spLocks/>
          </p:cNvSpPr>
          <p:nvPr/>
        </p:nvSpPr>
        <p:spPr>
          <a:xfrm>
            <a:off x="5063436" y="670051"/>
            <a:ext cx="3909114" cy="266853"/>
          </a:xfrm>
          <a:prstGeom prst="rect">
            <a:avLst/>
          </a:prstGeom>
        </p:spPr>
        <p:txBody>
          <a:bodyPr vert="horz" wrap="square" lIns="0" tIns="0" rIns="0" bIns="0" rtlCol="0" anchor="t" anchorCtr="0">
            <a:noAutofit/>
          </a:bodyPr>
          <a:lstStyle>
            <a:lvl1pPr eaLnBrk="1" hangingPunct="1">
              <a:defRPr kumimoji="1" sz="2500" b="1">
                <a:latin typeface="Meiryo UI" panose="020B0604030504040204" pitchFamily="50" charset="-128"/>
                <a:ea typeface="+mj-ea"/>
                <a:cs typeface="+mj-cs"/>
              </a:defRPr>
            </a:lvl1pPr>
          </a:lstStyle>
          <a:p>
            <a:pPr algn="l"/>
            <a:r>
              <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rPr>
              <a:t>(2)</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展開の考え方</a:t>
            </a:r>
            <a:r>
              <a:rPr lang="ja-JP" altLang="en-US" sz="1800" kern="0" dirty="0">
                <a:solidFill>
                  <a:sysClr val="windowText" lastClr="000000"/>
                </a:solidFill>
                <a:latin typeface="BIZ UDPゴシック" panose="020B0400000000000000" pitchFamily="50" charset="-128"/>
                <a:ea typeface="BIZ UDPゴシック" panose="020B0400000000000000" pitchFamily="50" charset="-128"/>
              </a:rPr>
              <a:t> </a:t>
            </a:r>
            <a:r>
              <a:rPr lang="ja-JP" altLang="en-US" sz="1800" kern="0" dirty="0" smtClean="0">
                <a:solidFill>
                  <a:sysClr val="windowText" lastClr="000000"/>
                </a:solidFill>
                <a:latin typeface="BIZ UDPゴシック" panose="020B0400000000000000" pitchFamily="50" charset="-128"/>
                <a:ea typeface="BIZ UDPゴシック" panose="020B0400000000000000" pitchFamily="50" charset="-128"/>
              </a:rPr>
              <a:t>－ </a:t>
            </a:r>
            <a:r>
              <a:rPr lang="ja-JP" altLang="en-US" sz="1400" kern="0" dirty="0" smtClean="0">
                <a:solidFill>
                  <a:sysClr val="windowText" lastClr="000000"/>
                </a:solidFill>
                <a:latin typeface="BIZ UDPゴシック" panose="020B0400000000000000" pitchFamily="50" charset="-128"/>
                <a:ea typeface="BIZ UDPゴシック" panose="020B0400000000000000" pitchFamily="50" charset="-128"/>
              </a:rPr>
              <a:t>保全と省エネを切口</a:t>
            </a:r>
            <a:endParaRPr lang="en-US" altLang="ja-JP" sz="1800" kern="0" dirty="0" smtClean="0">
              <a:solidFill>
                <a:sysClr val="windowText" lastClr="000000"/>
              </a:solidFill>
              <a:latin typeface="BIZ UDPゴシック" panose="020B0400000000000000" pitchFamily="50" charset="-128"/>
              <a:ea typeface="BIZ UDPゴシック" panose="020B0400000000000000" pitchFamily="50" charset="-128"/>
            </a:endParaRPr>
          </a:p>
        </p:txBody>
      </p:sp>
      <p:sp>
        <p:nvSpPr>
          <p:cNvPr id="3" name="ストライプ矢印 2"/>
          <p:cNvSpPr/>
          <p:nvPr/>
        </p:nvSpPr>
        <p:spPr>
          <a:xfrm rot="5400000">
            <a:off x="6705058" y="3333941"/>
            <a:ext cx="4334386" cy="416498"/>
          </a:xfrm>
          <a:prstGeom prst="stripedRightArrow">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1400" dirty="0" smtClean="0">
                <a:effectLst>
                  <a:outerShdw blurRad="38100" dist="38100" dir="2700000" algn="tl">
                    <a:srgbClr val="000000">
                      <a:alpha val="43137"/>
                    </a:srgbClr>
                  </a:outerShdw>
                </a:effectLst>
              </a:rPr>
              <a:t>必要アイテムに応じて随時クラウド機能追加</a:t>
            </a:r>
            <a:endParaRPr kumimoji="1" lang="ja-JP" altLang="en-US" sz="1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97033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29757" y="1786613"/>
            <a:ext cx="6824186" cy="38217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791700" cy="468000"/>
          </a:xfrm>
        </p:spPr>
        <p:txBody>
          <a:bodyPr/>
          <a:lstStyle/>
          <a:p>
            <a:r>
              <a:rPr lang="ja-JP" altLang="en-US" dirty="0" smtClean="0">
                <a:latin typeface="BIZ UDPゴシック" panose="020B0400000000000000" pitchFamily="50" charset="-128"/>
                <a:ea typeface="BIZ UDPゴシック" panose="020B0400000000000000" pitchFamily="50" charset="-128"/>
              </a:rPr>
              <a:t>７、参考）</a:t>
            </a:r>
            <a:r>
              <a:rPr lang="en-US" altLang="ja-JP" dirty="0" err="1" smtClean="0">
                <a:latin typeface="BIZ UDPゴシック" panose="020B0400000000000000" pitchFamily="50" charset="-128"/>
                <a:ea typeface="BIZ UDPゴシック" panose="020B0400000000000000" pitchFamily="50" charset="-128"/>
              </a:rPr>
              <a:t>Faa</a:t>
            </a:r>
            <a:r>
              <a:rPr lang="en-US" altLang="ja-JP" dirty="0" err="1">
                <a:latin typeface="BIZ UDPゴシック" panose="020B0400000000000000" pitchFamily="50" charset="-128"/>
                <a:ea typeface="BIZ UDPゴシック" panose="020B0400000000000000" pitchFamily="50" charset="-128"/>
              </a:rPr>
              <a:t>S</a:t>
            </a:r>
            <a:r>
              <a:rPr lang="ja-JP" altLang="en-US" dirty="0" smtClean="0">
                <a:latin typeface="BIZ UDPゴシック" panose="020B0400000000000000" pitchFamily="50" charset="-128"/>
                <a:ea typeface="BIZ UDPゴシック" panose="020B0400000000000000" pitchFamily="50" charset="-128"/>
              </a:rPr>
              <a:t>クラウドシステム構築 </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18" name="正方形/長方形 117"/>
          <p:cNvSpPr/>
          <p:nvPr/>
        </p:nvSpPr>
        <p:spPr>
          <a:xfrm>
            <a:off x="228600" y="5678020"/>
            <a:ext cx="8733644" cy="54303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34" name="正方形/長方形 33">
            <a:extLst>
              <a:ext uri="{FF2B5EF4-FFF2-40B4-BE49-F238E27FC236}">
                <a16:creationId xmlns:a16="http://schemas.microsoft.com/office/drawing/2014/main" id="{0CADDB41-A278-4AF4-94C3-9DBF43C4505A}"/>
              </a:ext>
            </a:extLst>
          </p:cNvPr>
          <p:cNvSpPr/>
          <p:nvPr/>
        </p:nvSpPr>
        <p:spPr>
          <a:xfrm>
            <a:off x="185058" y="5789250"/>
            <a:ext cx="8864270" cy="318924"/>
          </a:xfrm>
          <a:prstGeom prst="rect">
            <a:avLst/>
          </a:prstGeom>
          <a:noFill/>
          <a:ln>
            <a:noFill/>
          </a:ln>
        </p:spPr>
        <p:txBody>
          <a:bodyPr wrap="square" tIns="36000" bIns="36000">
            <a:spAutoFit/>
          </a:bodyPr>
          <a:lstStyle/>
          <a:p>
            <a:pPr lvl="0" algn="ctr">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構築</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コスト</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　クラウド側：構築費</a:t>
            </a: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980</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千円＋月額使用料、工場側：工事費＋</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LTE</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月額使用料</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162" name="テキスト ボックス 161">
            <a:extLst>
              <a:ext uri="{FF2B5EF4-FFF2-40B4-BE49-F238E27FC236}">
                <a16:creationId xmlns:a16="http://schemas.microsoft.com/office/drawing/2014/main" id="{60C3DAB6-DD13-4CFC-9E32-E4E5F86AAD51}"/>
              </a:ext>
            </a:extLst>
          </p:cNvPr>
          <p:cNvSpPr txBox="1"/>
          <p:nvPr/>
        </p:nvSpPr>
        <p:spPr>
          <a:xfrm>
            <a:off x="7042694" y="3341739"/>
            <a:ext cx="2167581" cy="2346796"/>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400" b="1" dirty="0">
                <a:solidFill>
                  <a:srgbClr val="000000"/>
                </a:solidFill>
                <a:latin typeface="BIZ UDPゴシック" panose="020B0400000000000000" pitchFamily="50" charset="-128"/>
                <a:ea typeface="BIZ UDPゴシック" panose="020B0400000000000000" pitchFamily="50" charset="-128"/>
              </a:rPr>
              <a:t>①</a:t>
            </a: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機能の共通化</a:t>
            </a:r>
            <a:endPar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②</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DECS/PLANET</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連携</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③</a:t>
            </a:r>
            <a:r>
              <a:rPr lang="en-US" altLang="ja-JP" sz="1400" b="1" dirty="0" err="1" smtClean="0">
                <a:solidFill>
                  <a:srgbClr val="000000"/>
                </a:solidFill>
                <a:latin typeface="BIZ UDPゴシック" panose="020B0400000000000000" pitchFamily="50" charset="-128"/>
                <a:ea typeface="BIZ UDPゴシック" panose="020B0400000000000000" pitchFamily="50" charset="-128"/>
              </a:rPr>
              <a:t>IoT</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400" b="1" dirty="0" smtClean="0">
                <a:solidFill>
                  <a:srgbClr val="000000"/>
                </a:solidFill>
                <a:latin typeface="BIZ UDPゴシック" panose="020B0400000000000000" pitchFamily="50" charset="-128"/>
                <a:ea typeface="BIZ UDPゴシック" panose="020B0400000000000000" pitchFamily="50" charset="-128"/>
              </a:rPr>
              <a:t>AI</a:t>
            </a:r>
            <a:r>
              <a:rPr lang="ja-JP" altLang="en-US" sz="1400" b="1" dirty="0" smtClean="0">
                <a:solidFill>
                  <a:srgbClr val="000000"/>
                </a:solidFill>
                <a:latin typeface="BIZ UDPゴシック" panose="020B0400000000000000" pitchFamily="50" charset="-128"/>
                <a:ea typeface="BIZ UDPゴシック" panose="020B0400000000000000" pitchFamily="50" charset="-128"/>
              </a:rPr>
              <a:t>ﾋﾞｯｸﾞﾃﾞｰﾀ活用</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による付加価値機能強化</a:t>
            </a:r>
            <a:endParaRPr lang="en-US" altLang="ja-JP" sz="14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Aft>
                <a:spcPts val="0"/>
              </a:spcAft>
              <a:buClrTx/>
              <a:buSzTx/>
              <a:buFontTx/>
              <a:buNone/>
              <a:tabLst/>
              <a:defRPr/>
            </a:pPr>
            <a:r>
              <a:rPr lang="ja-JP" altLang="en-US" sz="1400" b="1" dirty="0" smtClean="0">
                <a:solidFill>
                  <a:srgbClr val="000000"/>
                </a:solidFill>
                <a:latin typeface="BIZ UDPゴシック" panose="020B0400000000000000" pitchFamily="50" charset="-128"/>
                <a:ea typeface="BIZ UDPゴシック" panose="020B0400000000000000" pitchFamily="50" charset="-128"/>
              </a:rPr>
              <a:t>④</a:t>
            </a: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センシング超</a:t>
            </a:r>
            <a:r>
              <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CD</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例</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1</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ja-JP" altLang="en-US"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　</a:t>
            </a:r>
            <a:r>
              <a:rPr kumimoji="1" lang="en-US" altLang="ja-JP"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a:t>
            </a:r>
            <a:r>
              <a:rPr kumimoji="1" lang="ja-JP" altLang="en-US"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火災・受電・消火・駐車場</a:t>
            </a:r>
            <a:r>
              <a:rPr kumimoji="1" lang="en-US" altLang="ja-JP" sz="105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a:t>
            </a:r>
          </a:p>
          <a:p>
            <a:pPr marL="0" marR="0" lvl="0" indent="0" defTabSz="914400" rtl="0" eaLnBrk="1" fontAlgn="auto" latinLnBrk="0" hangingPunct="1">
              <a:lnSpc>
                <a:spcPct val="100000"/>
              </a:lnSpc>
              <a:spcBef>
                <a:spcPts val="0"/>
              </a:spcBef>
              <a:spcAft>
                <a:spcPts val="0"/>
              </a:spcAft>
              <a:buClrTx/>
              <a:buSzTx/>
              <a:buFontTx/>
              <a:buNone/>
              <a:tabLst/>
              <a:defRPr/>
            </a:pPr>
            <a:r>
              <a:rPr lang="ja-JP" altLang="en-US" sz="105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工事費</a:t>
            </a:r>
            <a:r>
              <a:rPr lang="en-US" altLang="ja-JP" sz="1100" b="1" dirty="0" smtClean="0">
                <a:solidFill>
                  <a:srgbClr val="000000"/>
                </a:solidFill>
                <a:latin typeface="BIZ UDPゴシック" panose="020B0400000000000000" pitchFamily="50" charset="-128"/>
                <a:ea typeface="BIZ UDPゴシック" panose="020B0400000000000000" pitchFamily="50" charset="-128"/>
              </a:rPr>
              <a:t>10</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万円～</a:t>
            </a:r>
            <a:r>
              <a:rPr lang="en-US" altLang="ja-JP" sz="11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100" b="1"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ct val="100000"/>
              </a:lnSpc>
              <a:spcBef>
                <a:spcPts val="20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rPr>
              <a:t>⑤運用費の検討</a:t>
            </a:r>
            <a:endParaRPr kumimoji="1" lang="en-US" altLang="ja-JP" sz="1400" b="1" i="0" u="none" strike="noStrike" kern="1200" cap="none" spc="0" normalizeH="0" baseline="0" noProof="0" dirty="0" smtClean="0">
              <a:ln>
                <a:noFill/>
              </a:ln>
              <a:solidFill>
                <a:srgbClr val="000000"/>
              </a:solidFill>
              <a:uLnTx/>
              <a:uFillTx/>
              <a:latin typeface="BIZ UDPゴシック" panose="020B0400000000000000" pitchFamily="50" charset="-128"/>
              <a:ea typeface="BIZ UDPゴシック" panose="020B0400000000000000" pitchFamily="50" charset="-128"/>
              <a:cs typeface="+mn-cs"/>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例</a:t>
            </a:r>
            <a:r>
              <a:rPr lang="en-US" altLang="ja-JP" sz="1200" b="1" dirty="0">
                <a:solidFill>
                  <a:srgbClr val="000000"/>
                </a:solidFill>
                <a:latin typeface="BIZ UDPゴシック" panose="020B0400000000000000" pitchFamily="50" charset="-128"/>
                <a:ea typeface="BIZ UDPゴシック" panose="020B0400000000000000" pitchFamily="50" charset="-128"/>
              </a:rPr>
              <a:t>)</a:t>
            </a:r>
            <a:r>
              <a:rPr lang="ja-JP" altLang="en-US" sz="1200" b="1" dirty="0">
                <a:solidFill>
                  <a:srgbClr val="000000"/>
                </a:solidFill>
                <a:latin typeface="BIZ UDPゴシック" panose="020B0400000000000000" pitchFamily="50" charset="-128"/>
                <a:ea typeface="BIZ UDPゴシック" panose="020B0400000000000000" pitchFamily="50" charset="-128"/>
              </a:rPr>
              <a:t>警備関連ﾏﾝｼｮﾝ</a:t>
            </a:r>
            <a:r>
              <a:rPr lang="en-US" altLang="ja-JP" sz="1200" b="1" dirty="0">
                <a:solidFill>
                  <a:srgbClr val="000000"/>
                </a:solidFill>
                <a:latin typeface="BIZ UDPゴシック" panose="020B0400000000000000" pitchFamily="50" charset="-128"/>
                <a:ea typeface="BIZ UDPゴシック" panose="020B0400000000000000" pitchFamily="50" charset="-128"/>
              </a:rPr>
              <a:t>1</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棟</a:t>
            </a:r>
            <a:endParaRPr lang="en-US" altLang="ja-JP" sz="1200" b="1" dirty="0" smtClean="0">
              <a:solidFill>
                <a:srgbClr val="000000"/>
              </a:solidFill>
              <a:latin typeface="BIZ UDPゴシック" panose="020B0400000000000000" pitchFamily="50" charset="-128"/>
              <a:ea typeface="BIZ UDPゴシック" panose="020B0400000000000000" pitchFamily="50" charset="-128"/>
            </a:endParaRPr>
          </a:p>
          <a:p>
            <a:pPr>
              <a:defRPr/>
            </a:pPr>
            <a:r>
              <a:rPr lang="ja-JP" altLang="en-US" sz="1200" b="1" dirty="0">
                <a:solidFill>
                  <a:srgbClr val="000000"/>
                </a:solidFill>
                <a:latin typeface="BIZ UDPゴシック" panose="020B0400000000000000" pitchFamily="50" charset="-128"/>
                <a:ea typeface="BIZ UDPゴシック" panose="020B0400000000000000" pitchFamily="50" charset="-128"/>
              </a:rPr>
              <a:t>　</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　運用費</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1.5</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万円～</a:t>
            </a:r>
            <a:r>
              <a:rPr lang="en-US" altLang="ja-JP" sz="12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dirty="0" smtClean="0">
                <a:solidFill>
                  <a:srgbClr val="000000"/>
                </a:solidFill>
                <a:latin typeface="BIZ UDPゴシック" panose="020B0400000000000000" pitchFamily="50" charset="-128"/>
                <a:ea typeface="BIZ UDPゴシック" panose="020B0400000000000000" pitchFamily="50" charset="-128"/>
              </a:rPr>
              <a:t>月</a:t>
            </a:r>
            <a:endParaRPr lang="en-US" altLang="ja-JP" sz="1200" b="1" dirty="0">
              <a:solidFill>
                <a:srgbClr val="000000"/>
              </a:solidFill>
              <a:latin typeface="BIZ UDPゴシック" panose="020B0400000000000000" pitchFamily="50" charset="-128"/>
              <a:ea typeface="BIZ UDPゴシック" panose="020B0400000000000000" pitchFamily="50" charset="-128"/>
            </a:endParaRPr>
          </a:p>
        </p:txBody>
      </p:sp>
      <p:sp>
        <p:nvSpPr>
          <p:cNvPr id="176" name="テキスト ボックス 175"/>
          <p:cNvSpPr txBox="1"/>
          <p:nvPr/>
        </p:nvSpPr>
        <p:spPr>
          <a:xfrm>
            <a:off x="177162" y="1202772"/>
            <a:ext cx="1800056"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a:t>
            </a:r>
            <a:r>
              <a:rPr lang="ja-JP" altLang="en-US" sz="1400" kern="0" dirty="0" smtClean="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75" name="テキスト ボックス 74">
            <a:extLst>
              <a:ext uri="{FF2B5EF4-FFF2-40B4-BE49-F238E27FC236}">
                <a16:creationId xmlns:a16="http://schemas.microsoft.com/office/drawing/2014/main" id="{60C3DAB6-DD13-4CFC-9E32-E4E5F86AAD51}"/>
              </a:ext>
            </a:extLst>
          </p:cNvPr>
          <p:cNvSpPr txBox="1"/>
          <p:nvPr/>
        </p:nvSpPr>
        <p:spPr>
          <a:xfrm>
            <a:off x="281704" y="706891"/>
            <a:ext cx="2727029" cy="338554"/>
          </a:xfrm>
          <a:prstGeom prst="rect">
            <a:avLst/>
          </a:prstGeom>
          <a:noFill/>
        </p:spPr>
        <p:txBody>
          <a:bodyPr wrap="none" rtlCol="0">
            <a:spAutoFit/>
          </a:bodyPr>
          <a:lstStyle/>
          <a:p>
            <a:pPr lvl="0">
              <a:defRPr/>
            </a:pPr>
            <a:r>
              <a:rPr kumimoji="1" lang="en-US" altLang="ja-JP" sz="1600" b="1" i="0" u="none" strike="noStrike" kern="1200" cap="none" spc="0" normalizeH="0" baseline="0" noProof="0" dirty="0" err="1"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FaaS</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を支える情報システム</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
        <p:nvSpPr>
          <p:cNvPr id="76" name="正方形/長方形 75">
            <a:extLst>
              <a:ext uri="{FF2B5EF4-FFF2-40B4-BE49-F238E27FC236}">
                <a16:creationId xmlns:a16="http://schemas.microsoft.com/office/drawing/2014/main" id="{1E01AB6F-7058-4766-9D79-B9B05824E01F}"/>
              </a:ext>
            </a:extLst>
          </p:cNvPr>
          <p:cNvSpPr/>
          <p:nvPr/>
        </p:nvSpPr>
        <p:spPr>
          <a:xfrm>
            <a:off x="229757" y="1028144"/>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77" name="正方形/長方形 76">
            <a:extLst>
              <a:ext uri="{FF2B5EF4-FFF2-40B4-BE49-F238E27FC236}">
                <a16:creationId xmlns:a16="http://schemas.microsoft.com/office/drawing/2014/main" id="{32809E8B-7D41-4F64-836B-A6D3A20CDF0C}"/>
              </a:ext>
            </a:extLst>
          </p:cNvPr>
          <p:cNvSpPr/>
          <p:nvPr/>
        </p:nvSpPr>
        <p:spPr>
          <a:xfrm>
            <a:off x="130626" y="1094156"/>
            <a:ext cx="8962244" cy="318924"/>
          </a:xfrm>
          <a:prstGeom prst="rect">
            <a:avLst/>
          </a:prstGeom>
          <a:noFill/>
          <a:ln>
            <a:noFill/>
          </a:ln>
        </p:spPr>
        <p:txBody>
          <a:bodyPr wrap="square" tIns="36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DNG</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全体の原動設備のＩｏＴ化、エネルギー見える化、リモート監視</a:t>
            </a:r>
            <a:r>
              <a:rPr lang="ja-JP" altLang="en-US" sz="1600" b="1" dirty="0">
                <a:solidFill>
                  <a:srgbClr val="000000"/>
                </a:solidFill>
                <a:latin typeface="BIZ UDPゴシック" panose="020B0400000000000000" pitchFamily="50" charset="-128"/>
                <a:ea typeface="BIZ UDPゴシック" panose="020B0400000000000000" pitchFamily="50" charset="-128"/>
              </a:rPr>
              <a:t>・</a:t>
            </a:r>
            <a:r>
              <a:rPr kumimoji="1" lang="ja-JP" altLang="en-US" sz="16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cs typeface="+mn-cs"/>
              </a:rPr>
              <a:t>保守 ⇒ </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クラウド型</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FS-DECS</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799" y="1927814"/>
            <a:ext cx="842589" cy="614451"/>
          </a:xfrm>
          <a:prstGeom prst="rect">
            <a:avLst/>
          </a:prstGeom>
        </p:spPr>
      </p:pic>
      <p:pic>
        <p:nvPicPr>
          <p:cNvPr id="78" name="図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986" y="2586161"/>
            <a:ext cx="1286214" cy="937961"/>
          </a:xfrm>
          <a:prstGeom prst="rect">
            <a:avLst/>
          </a:prstGeom>
        </p:spPr>
      </p:pic>
      <p:pic>
        <p:nvPicPr>
          <p:cNvPr id="79" name="図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19" y="3722943"/>
            <a:ext cx="842589" cy="614451"/>
          </a:xfrm>
          <a:prstGeom prst="rect">
            <a:avLst/>
          </a:prstGeom>
        </p:spPr>
      </p:pic>
      <p:pic>
        <p:nvPicPr>
          <p:cNvPr id="82" name="図 81"/>
          <p:cNvPicPr>
            <a:picLocks noChangeAspect="1"/>
          </p:cNvPicPr>
          <p:nvPr/>
        </p:nvPicPr>
        <p:blipFill rotWithShape="1">
          <a:blip r:embed="rId4">
            <a:extLst>
              <a:ext uri="{28A0092B-C50C-407E-A947-70E740481C1C}">
                <a14:useLocalDpi xmlns:a14="http://schemas.microsoft.com/office/drawing/2010/main" val="0"/>
              </a:ext>
            </a:extLst>
          </a:blip>
          <a:srcRect l="29965" t="19556" r="54015" b="60789"/>
          <a:stretch/>
        </p:blipFill>
        <p:spPr>
          <a:xfrm>
            <a:off x="2484874" y="2384526"/>
            <a:ext cx="774700" cy="609601"/>
          </a:xfrm>
          <a:prstGeom prst="rect">
            <a:avLst/>
          </a:prstGeom>
        </p:spPr>
      </p:pic>
      <p:pic>
        <p:nvPicPr>
          <p:cNvPr id="7" name="図 6"/>
          <p:cNvPicPr>
            <a:picLocks noChangeAspect="1"/>
          </p:cNvPicPr>
          <p:nvPr/>
        </p:nvPicPr>
        <p:blipFill>
          <a:blip r:embed="rId5"/>
          <a:stretch>
            <a:fillRect/>
          </a:stretch>
        </p:blipFill>
        <p:spPr>
          <a:xfrm>
            <a:off x="1494650" y="1872563"/>
            <a:ext cx="449609" cy="2738528"/>
          </a:xfrm>
          <a:prstGeom prst="rect">
            <a:avLst/>
          </a:prstGeom>
        </p:spPr>
      </p:pic>
      <p:pic>
        <p:nvPicPr>
          <p:cNvPr id="10" name="図 9"/>
          <p:cNvPicPr>
            <a:picLocks noChangeAspect="1"/>
          </p:cNvPicPr>
          <p:nvPr/>
        </p:nvPicPr>
        <p:blipFill rotWithShape="1">
          <a:blip r:embed="rId6">
            <a:extLst>
              <a:ext uri="{28A0092B-C50C-407E-A947-70E740481C1C}">
                <a14:useLocalDpi xmlns:a14="http://schemas.microsoft.com/office/drawing/2010/main" val="0"/>
              </a:ext>
            </a:extLst>
          </a:blip>
          <a:srcRect t="38293" b="12680"/>
          <a:stretch/>
        </p:blipFill>
        <p:spPr>
          <a:xfrm>
            <a:off x="3800189" y="2847775"/>
            <a:ext cx="1312455" cy="468109"/>
          </a:xfrm>
          <a:prstGeom prst="rect">
            <a:avLst/>
          </a:prstGeom>
        </p:spPr>
      </p:pic>
      <p:sp>
        <p:nvSpPr>
          <p:cNvPr id="85" name="テキスト ボックス 84">
            <a:extLst>
              <a:ext uri="{FF2B5EF4-FFF2-40B4-BE49-F238E27FC236}">
                <a16:creationId xmlns:a16="http://schemas.microsoft.com/office/drawing/2014/main" id="{60C3DAB6-DD13-4CFC-9E32-E4E5F86AAD51}"/>
              </a:ext>
            </a:extLst>
          </p:cNvPr>
          <p:cNvSpPr txBox="1"/>
          <p:nvPr/>
        </p:nvSpPr>
        <p:spPr>
          <a:xfrm>
            <a:off x="379540" y="4408390"/>
            <a:ext cx="1515158" cy="415498"/>
          </a:xfrm>
          <a:prstGeom prst="rect">
            <a:avLst/>
          </a:prstGeom>
          <a:noFill/>
        </p:spPr>
        <p:txBody>
          <a:bodyPr wrap="none" rtlCol="0">
            <a:spAutoFit/>
          </a:bodyPr>
          <a:lstStyle/>
          <a:p>
            <a:pPr lvl="0">
              <a:defRPr/>
            </a:pPr>
            <a:r>
              <a:rPr kumimoji="1" lang="ja-JP" altLang="en-US"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受変電・原動設備</a:t>
            </a:r>
            <a:endParaRPr kumimoji="1" lang="en-US" altLang="ja-JP"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生産設備エネルギー</a:t>
            </a:r>
            <a:r>
              <a:rPr kumimoji="1" lang="ja-JP" altLang="en-US" sz="1050" b="1" i="0" u="none" strike="noStrike" kern="1200" cap="none" spc="0" normalizeH="0" baseline="0" noProof="0" dirty="0" smtClean="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rPr>
              <a:t>等</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86" name="テキスト ボックス 85">
            <a:extLst>
              <a:ext uri="{FF2B5EF4-FFF2-40B4-BE49-F238E27FC236}">
                <a16:creationId xmlns:a16="http://schemas.microsoft.com/office/drawing/2014/main" id="{60C3DAB6-DD13-4CFC-9E32-E4E5F86AAD51}"/>
              </a:ext>
            </a:extLst>
          </p:cNvPr>
          <p:cNvSpPr txBox="1"/>
          <p:nvPr/>
        </p:nvSpPr>
        <p:spPr>
          <a:xfrm>
            <a:off x="2688567" y="2610065"/>
            <a:ext cx="404125" cy="117775"/>
          </a:xfrm>
          <a:prstGeom prst="rect">
            <a:avLst/>
          </a:prstGeom>
          <a:solidFill>
            <a:schemeClr val="bg1"/>
          </a:solidFill>
        </p:spPr>
        <p:txBody>
          <a:bodyPr wrap="none" lIns="0" tIns="0" rIns="0" bIns="0" rtlCol="0">
            <a:noAutofit/>
          </a:bodyPr>
          <a:lstStyle/>
          <a:p>
            <a:pPr lvl="0" algn="ctr">
              <a:defRPr/>
            </a:pPr>
            <a:r>
              <a:rPr kumimoji="1" lang="ja-JP" altLang="en-US" sz="7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クラウド</a:t>
            </a:r>
            <a:endParaRPr kumimoji="1" lang="ja-JP" altLang="en-US" sz="7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sp>
        <p:nvSpPr>
          <p:cNvPr id="87" name="テキスト ボックス 86">
            <a:extLst>
              <a:ext uri="{FF2B5EF4-FFF2-40B4-BE49-F238E27FC236}">
                <a16:creationId xmlns:a16="http://schemas.microsoft.com/office/drawing/2014/main" id="{60C3DAB6-DD13-4CFC-9E32-E4E5F86AAD51}"/>
              </a:ext>
            </a:extLst>
          </p:cNvPr>
          <p:cNvSpPr txBox="1"/>
          <p:nvPr/>
        </p:nvSpPr>
        <p:spPr>
          <a:xfrm>
            <a:off x="2533295" y="2727840"/>
            <a:ext cx="682828" cy="197529"/>
          </a:xfrm>
          <a:prstGeom prst="roundRect">
            <a:avLst>
              <a:gd name="adj" fmla="val 42385"/>
            </a:avLst>
          </a:prstGeom>
          <a:solidFill>
            <a:schemeClr val="bg1"/>
          </a:solidFill>
        </p:spPr>
        <p:txBody>
          <a:bodyPr wrap="none" lIns="0" tIns="0" rIns="0" bIns="0" rtlCol="0">
            <a:noAutofit/>
          </a:bodyPr>
          <a:lstStyle/>
          <a:p>
            <a:pPr lvl="0" algn="ctr">
              <a:defRPr/>
            </a:pPr>
            <a:r>
              <a:rPr kumimoji="1" lang="en-US" altLang="ja-JP" sz="900" b="1" i="0" u="none" strike="noStrike" kern="1200" cap="none" spc="0" normalizeH="0" baseline="0" noProof="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rPr>
              <a:t>FS-DECS</a:t>
            </a:r>
            <a:endParaRPr kumimoji="1" lang="ja-JP" altLang="en-US" sz="900" b="1" i="0" u="none" strike="noStrike" kern="1200" cap="none" spc="0" normalizeH="0" baseline="0" noProof="0" dirty="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cs typeface="+mn-cs"/>
            </a:endParaRPr>
          </a:p>
        </p:txBody>
      </p:sp>
      <p:pic>
        <p:nvPicPr>
          <p:cNvPr id="90" name="図 89"/>
          <p:cNvPicPr>
            <a:picLocks noChangeAspect="1"/>
          </p:cNvPicPr>
          <p:nvPr/>
        </p:nvPicPr>
        <p:blipFill rotWithShape="1">
          <a:blip r:embed="rId4">
            <a:extLst>
              <a:ext uri="{28A0092B-C50C-407E-A947-70E740481C1C}">
                <a14:useLocalDpi xmlns:a14="http://schemas.microsoft.com/office/drawing/2010/main" val="0"/>
              </a:ext>
            </a:extLst>
          </a:blip>
          <a:srcRect l="62122" t="5744" r="30753" b="72963"/>
          <a:stretch/>
        </p:blipFill>
        <p:spPr>
          <a:xfrm>
            <a:off x="5072053" y="2591636"/>
            <a:ext cx="308312" cy="590918"/>
          </a:xfrm>
          <a:prstGeom prst="rect">
            <a:avLst/>
          </a:prstGeom>
        </p:spPr>
      </p:pic>
      <p:pic>
        <p:nvPicPr>
          <p:cNvPr id="13" name="図 12"/>
          <p:cNvPicPr>
            <a:picLocks noChangeAspect="1"/>
          </p:cNvPicPr>
          <p:nvPr/>
        </p:nvPicPr>
        <p:blipFill>
          <a:blip r:embed="rId7"/>
          <a:stretch>
            <a:fillRect/>
          </a:stretch>
        </p:blipFill>
        <p:spPr>
          <a:xfrm>
            <a:off x="5862410" y="1929665"/>
            <a:ext cx="762375" cy="2809722"/>
          </a:xfrm>
          <a:prstGeom prst="rect">
            <a:avLst/>
          </a:prstGeom>
        </p:spPr>
      </p:pic>
      <p:sp>
        <p:nvSpPr>
          <p:cNvPr id="95" name="テキスト ボックス 94">
            <a:extLst>
              <a:ext uri="{FF2B5EF4-FFF2-40B4-BE49-F238E27FC236}">
                <a16:creationId xmlns:a16="http://schemas.microsoft.com/office/drawing/2014/main" id="{60C3DAB6-DD13-4CFC-9E32-E4E5F86AAD51}"/>
              </a:ext>
            </a:extLst>
          </p:cNvPr>
          <p:cNvSpPr txBox="1"/>
          <p:nvPr/>
        </p:nvSpPr>
        <p:spPr>
          <a:xfrm>
            <a:off x="542400" y="5195210"/>
            <a:ext cx="1710725" cy="307777"/>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多棟管理・環境計測</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6" name="テキスト ボックス 95">
            <a:extLst>
              <a:ext uri="{FF2B5EF4-FFF2-40B4-BE49-F238E27FC236}">
                <a16:creationId xmlns:a16="http://schemas.microsoft.com/office/drawing/2014/main" id="{60C3DAB6-DD13-4CFC-9E32-E4E5F86AAD51}"/>
              </a:ext>
            </a:extLst>
          </p:cNvPr>
          <p:cNvSpPr txBox="1"/>
          <p:nvPr/>
        </p:nvSpPr>
        <p:spPr>
          <a:xfrm>
            <a:off x="2945720" y="5029379"/>
            <a:ext cx="1261884" cy="523220"/>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リモート制御</a:t>
            </a:r>
            <a:endParaRPr lang="en-US" altLang="ja-JP" sz="1400" b="1" noProof="0" dirty="0" smtClean="0">
              <a:solidFill>
                <a:srgbClr val="000000"/>
              </a:solidFill>
              <a:latin typeface="BIZ UDPゴシック" panose="020B0400000000000000" pitchFamily="50" charset="-128"/>
              <a:ea typeface="BIZ UDPゴシック" panose="020B0400000000000000" pitchFamily="50" charset="-128"/>
            </a:endParaRPr>
          </a:p>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遠隔異常対応</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97" name="テキスト ボックス 96">
            <a:extLst>
              <a:ext uri="{FF2B5EF4-FFF2-40B4-BE49-F238E27FC236}">
                <a16:creationId xmlns:a16="http://schemas.microsoft.com/office/drawing/2014/main" id="{60C3DAB6-DD13-4CFC-9E32-E4E5F86AAD51}"/>
              </a:ext>
            </a:extLst>
          </p:cNvPr>
          <p:cNvSpPr txBox="1"/>
          <p:nvPr/>
        </p:nvSpPr>
        <p:spPr>
          <a:xfrm>
            <a:off x="4749872" y="5025661"/>
            <a:ext cx="2220480" cy="523220"/>
          </a:xfrm>
          <a:prstGeom prst="rect">
            <a:avLst/>
          </a:prstGeom>
          <a:noFill/>
        </p:spPr>
        <p:txBody>
          <a:bodyPr wrap="none" rtlCol="0">
            <a:spAutoFit/>
          </a:bodyPr>
          <a:lstStyle/>
          <a:p>
            <a:pPr lvl="0">
              <a:defRPr/>
            </a:pP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直課・簡易</a:t>
            </a:r>
            <a:r>
              <a:rPr lang="en-US" altLang="ja-JP" sz="1400" b="1" noProof="0" dirty="0" smtClean="0">
                <a:solidFill>
                  <a:srgbClr val="000000"/>
                </a:solidFill>
                <a:latin typeface="BIZ UDPゴシック" panose="020B0400000000000000" pitchFamily="50" charset="-128"/>
                <a:ea typeface="BIZ UDPゴシック" panose="020B0400000000000000" pitchFamily="50" charset="-128"/>
              </a:rPr>
              <a:t>FM</a:t>
            </a:r>
            <a:r>
              <a:rPr lang="ja-JP" altLang="en-US" sz="1400" b="1" noProof="0" dirty="0" smtClean="0">
                <a:solidFill>
                  <a:srgbClr val="000000"/>
                </a:solidFill>
                <a:latin typeface="BIZ UDPゴシック" panose="020B0400000000000000" pitchFamily="50" charset="-128"/>
                <a:ea typeface="BIZ UDPゴシック" panose="020B0400000000000000" pitchFamily="50" charset="-128"/>
              </a:rPr>
              <a:t>診断</a:t>
            </a:r>
            <a:endParaRPr lang="en-US" altLang="ja-JP" sz="1400" b="1" noProof="0" dirty="0" smtClean="0">
              <a:solidFill>
                <a:srgbClr val="000000"/>
              </a:solidFill>
              <a:latin typeface="BIZ UDPゴシック" panose="020B0400000000000000" pitchFamily="50" charset="-128"/>
              <a:ea typeface="BIZ UDPゴシック" panose="020B0400000000000000" pitchFamily="50" charset="-128"/>
            </a:endParaRPr>
          </a:p>
          <a:p>
            <a:pPr lvl="0">
              <a:defRPr/>
            </a:pPr>
            <a:r>
              <a:rPr kumimoji="1" lang="ja-JP" altLang="en-US" sz="1400" b="1" i="0" u="none" strike="noStrike" kern="1200" cap="none" spc="0" normalizeH="0" baseline="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最適保全計画・省エネ提案</a:t>
            </a:r>
            <a:endParaRPr kumimoji="1" lang="ja-JP" altLang="en-US" sz="14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14" name="直線矢印コネクタ 13"/>
          <p:cNvCxnSpPr/>
          <p:nvPr/>
        </p:nvCxnSpPr>
        <p:spPr>
          <a:xfrm>
            <a:off x="1968470" y="273462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flipH="1">
            <a:off x="1968470" y="2891896"/>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0C3DAB6-DD13-4CFC-9E32-E4E5F86AAD51}"/>
              </a:ext>
            </a:extLst>
          </p:cNvPr>
          <p:cNvSpPr txBox="1"/>
          <p:nvPr/>
        </p:nvSpPr>
        <p:spPr>
          <a:xfrm>
            <a:off x="1888153" y="2493254"/>
            <a:ext cx="704039"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状態・計測</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46" name="テキスト ボックス 45">
            <a:extLst>
              <a:ext uri="{FF2B5EF4-FFF2-40B4-BE49-F238E27FC236}">
                <a16:creationId xmlns:a16="http://schemas.microsoft.com/office/drawing/2014/main" id="{60C3DAB6-DD13-4CFC-9E32-E4E5F86AAD51}"/>
              </a:ext>
            </a:extLst>
          </p:cNvPr>
          <p:cNvSpPr txBox="1"/>
          <p:nvPr/>
        </p:nvSpPr>
        <p:spPr>
          <a:xfrm>
            <a:off x="2031028" y="2870492"/>
            <a:ext cx="415498" cy="230832"/>
          </a:xfrm>
          <a:prstGeom prst="rect">
            <a:avLst/>
          </a:prstGeom>
          <a:noFill/>
        </p:spPr>
        <p:txBody>
          <a:bodyPr wrap="none" rtlCol="0">
            <a:spAutoFit/>
          </a:bodyPr>
          <a:lstStyle/>
          <a:p>
            <a:pPr lvl="0">
              <a:defRPr/>
            </a:pPr>
            <a:r>
              <a:rPr kumimoji="1" lang="ja-JP" altLang="en-US" sz="900" b="1" i="0" u="none" strike="noStrike" kern="120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制御</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graphicFrame>
        <p:nvGraphicFramePr>
          <p:cNvPr id="47" name="オブジェクト 46"/>
          <p:cNvGraphicFramePr>
            <a:graphicFrameLocks noGrp="1" noChangeAspect="1"/>
          </p:cNvGraphicFramePr>
          <p:nvPr>
            <p:extLst>
              <p:ext uri="{D42A27DB-BD31-4B8C-83A1-F6EECF244321}">
                <p14:modId xmlns:p14="http://schemas.microsoft.com/office/powerpoint/2010/main" val="2205467320"/>
              </p:ext>
            </p:extLst>
          </p:nvPr>
        </p:nvGraphicFramePr>
        <p:xfrm>
          <a:off x="3892729" y="2194462"/>
          <a:ext cx="1140513" cy="601712"/>
        </p:xfrm>
        <a:graphic>
          <a:graphicData uri="http://schemas.openxmlformats.org/presentationml/2006/ole">
            <mc:AlternateContent xmlns:mc="http://schemas.openxmlformats.org/markup-compatibility/2006">
              <mc:Choice xmlns:v="urn:schemas-microsoft-com:vml" Requires="v">
                <p:oleObj spid="_x0000_s3224" name="Photo Editor Photo" r:id="rId8" imgW="6095238" imgH="4571429" progId="MSPhotoEd.3">
                  <p:embed/>
                </p:oleObj>
              </mc:Choice>
              <mc:Fallback>
                <p:oleObj name="Photo Editor Photo" r:id="rId8" imgW="6095238" imgH="4571429" progId="MSPhotoEd.3">
                  <p:embed/>
                  <p:pic>
                    <p:nvPicPr>
                      <p:cNvPr id="108" name="オブジェクト 107"/>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2729" y="2194462"/>
                        <a:ext cx="1140513" cy="601712"/>
                      </a:xfrm>
                      <a:prstGeom prst="rect">
                        <a:avLst/>
                      </a:prstGeom>
                      <a:noFill/>
                      <a:ln w="12700">
                        <a:solidFill>
                          <a:schemeClr val="accent1"/>
                        </a:solidFill>
                        <a:miter lim="800000"/>
                        <a:headEnd/>
                        <a:tailEnd/>
                      </a:ln>
                    </p:spPr>
                  </p:pic>
                </p:oleObj>
              </mc:Fallback>
            </mc:AlternateContent>
          </a:graphicData>
        </a:graphic>
      </p:graphicFrame>
      <p:cxnSp>
        <p:nvCxnSpPr>
          <p:cNvPr id="48" name="直線矢印コネクタ 47"/>
          <p:cNvCxnSpPr/>
          <p:nvPr/>
        </p:nvCxnSpPr>
        <p:spPr>
          <a:xfrm>
            <a:off x="3259574" y="2826604"/>
            <a:ext cx="533400" cy="0"/>
          </a:xfrm>
          <a:prstGeom prst="straightConnector1">
            <a:avLst/>
          </a:prstGeom>
          <a:ln>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49" name="テキスト ボックス 48">
            <a:extLst>
              <a:ext uri="{FF2B5EF4-FFF2-40B4-BE49-F238E27FC236}">
                <a16:creationId xmlns:a16="http://schemas.microsoft.com/office/drawing/2014/main" id="{60C3DAB6-DD13-4CFC-9E32-E4E5F86AAD51}"/>
              </a:ext>
            </a:extLst>
          </p:cNvPr>
          <p:cNvSpPr txBox="1"/>
          <p:nvPr/>
        </p:nvSpPr>
        <p:spPr>
          <a:xfrm>
            <a:off x="3209901" y="2565342"/>
            <a:ext cx="704039"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監視・操作</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50" name="直線矢印コネクタ 49"/>
          <p:cNvCxnSpPr/>
          <p:nvPr/>
        </p:nvCxnSpPr>
        <p:spPr>
          <a:xfrm>
            <a:off x="5356618" y="2822470"/>
            <a:ext cx="533400" cy="0"/>
          </a:xfrm>
          <a:prstGeom prst="straightConnector1">
            <a:avLst/>
          </a:prstGeom>
          <a:ln>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60C3DAB6-DD13-4CFC-9E32-E4E5F86AAD51}"/>
              </a:ext>
            </a:extLst>
          </p:cNvPr>
          <p:cNvSpPr txBox="1"/>
          <p:nvPr/>
        </p:nvSpPr>
        <p:spPr>
          <a:xfrm>
            <a:off x="5419176" y="2619204"/>
            <a:ext cx="415498" cy="230832"/>
          </a:xfrm>
          <a:prstGeom prst="rect">
            <a:avLst/>
          </a:prstGeom>
          <a:noFill/>
        </p:spPr>
        <p:txBody>
          <a:bodyPr wrap="none" rtlCol="0">
            <a:spAutoFit/>
          </a:bodyPr>
          <a:lstStyle/>
          <a:p>
            <a:pPr lvl="0">
              <a:defRPr/>
            </a:pPr>
            <a:r>
              <a:rPr lang="ja-JP" altLang="en-US" sz="900" b="1" noProof="0" dirty="0" smtClean="0">
                <a:solidFill>
                  <a:srgbClr val="000000"/>
                </a:solidFill>
                <a:latin typeface="BIZ UDPゴシック" panose="020B0400000000000000" pitchFamily="50" charset="-128"/>
                <a:ea typeface="BIZ UDPゴシック" panose="020B0400000000000000" pitchFamily="50" charset="-128"/>
              </a:rPr>
              <a:t>管理</a:t>
            </a:r>
            <a:endParaRPr kumimoji="1" lang="ja-JP" altLang="en-US" sz="9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60C3DAB6-DD13-4CFC-9E32-E4E5F86AAD51}"/>
              </a:ext>
            </a:extLst>
          </p:cNvPr>
          <p:cNvSpPr txBox="1"/>
          <p:nvPr/>
        </p:nvSpPr>
        <p:spPr>
          <a:xfrm>
            <a:off x="4994947" y="3128773"/>
            <a:ext cx="415498"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警報</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3" name="テキスト ボックス 52">
            <a:extLst>
              <a:ext uri="{FF2B5EF4-FFF2-40B4-BE49-F238E27FC236}">
                <a16:creationId xmlns:a16="http://schemas.microsoft.com/office/drawing/2014/main" id="{60C3DAB6-DD13-4CFC-9E32-E4E5F86AAD51}"/>
              </a:ext>
            </a:extLst>
          </p:cNvPr>
          <p:cNvSpPr txBox="1"/>
          <p:nvPr/>
        </p:nvSpPr>
        <p:spPr>
          <a:xfrm>
            <a:off x="3988980" y="1958485"/>
            <a:ext cx="934871" cy="230832"/>
          </a:xfrm>
          <a:prstGeom prst="rect">
            <a:avLst/>
          </a:prstGeom>
          <a:noFill/>
        </p:spPr>
        <p:txBody>
          <a:bodyPr wrap="none" rtlCol="0">
            <a:spAutoFit/>
          </a:bodyPr>
          <a:lstStyle/>
          <a:p>
            <a:pPr lvl="0">
              <a:defRPr/>
            </a:pPr>
            <a:r>
              <a:rPr lang="ja-JP" altLang="en-US" sz="900" b="1" dirty="0" smtClean="0">
                <a:solidFill>
                  <a:srgbClr val="DC0032"/>
                </a:solidFill>
                <a:latin typeface="BIZ UDPゴシック" panose="020B0400000000000000" pitchFamily="50" charset="-128"/>
                <a:ea typeface="BIZ UDPゴシック" panose="020B0400000000000000" pitchFamily="50" charset="-128"/>
              </a:rPr>
              <a:t>集中監視・管理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4" name="テキスト ボックス 53">
            <a:extLst>
              <a:ext uri="{FF2B5EF4-FFF2-40B4-BE49-F238E27FC236}">
                <a16:creationId xmlns:a16="http://schemas.microsoft.com/office/drawing/2014/main" id="{60C3DAB6-DD13-4CFC-9E32-E4E5F86AAD51}"/>
              </a:ext>
            </a:extLst>
          </p:cNvPr>
          <p:cNvSpPr txBox="1"/>
          <p:nvPr/>
        </p:nvSpPr>
        <p:spPr>
          <a:xfrm>
            <a:off x="5798721" y="2212016"/>
            <a:ext cx="970137" cy="3693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レポート・課金</a:t>
            </a:r>
            <a:endParaRPr lang="en-US" altLang="ja-JP" sz="900" b="1" noProof="0" dirty="0" smtClean="0">
              <a:solidFill>
                <a:srgbClr val="DC0032"/>
              </a:solidFill>
              <a:latin typeface="BIZ UDPゴシック" panose="020B0400000000000000" pitchFamily="50" charset="-128"/>
              <a:ea typeface="BIZ UDPゴシック" panose="020B0400000000000000" pitchFamily="50" charset="-128"/>
            </a:endParaRPr>
          </a:p>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エネルギー管理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5" name="テキスト ボックス 54">
            <a:extLst>
              <a:ext uri="{FF2B5EF4-FFF2-40B4-BE49-F238E27FC236}">
                <a16:creationId xmlns:a16="http://schemas.microsoft.com/office/drawing/2014/main" id="{60C3DAB6-DD13-4CFC-9E32-E4E5F86AAD51}"/>
              </a:ext>
            </a:extLst>
          </p:cNvPr>
          <p:cNvSpPr txBox="1"/>
          <p:nvPr/>
        </p:nvSpPr>
        <p:spPr>
          <a:xfrm>
            <a:off x="5814746" y="2836971"/>
            <a:ext cx="934871"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投資・予算管理</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60C3DAB6-DD13-4CFC-9E32-E4E5F86AAD51}"/>
              </a:ext>
            </a:extLst>
          </p:cNvPr>
          <p:cNvSpPr txBox="1"/>
          <p:nvPr/>
        </p:nvSpPr>
        <p:spPr>
          <a:xfrm>
            <a:off x="5641449" y="3607527"/>
            <a:ext cx="1181734"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サイネージ情報共有</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16" name="直線コネクタ 15"/>
          <p:cNvCxnSpPr/>
          <p:nvPr/>
        </p:nvCxnSpPr>
        <p:spPr>
          <a:xfrm>
            <a:off x="6663842" y="2161656"/>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6670640" y="2971879"/>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678260" y="4442840"/>
            <a:ext cx="1952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a:off x="6865925" y="2165075"/>
            <a:ext cx="266" cy="2274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a:off x="2031028" y="4452858"/>
            <a:ext cx="3831382" cy="0"/>
          </a:xfrm>
          <a:prstGeom prst="line">
            <a:avLst/>
          </a:prstGeom>
          <a:ln>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3720349" y="4262261"/>
            <a:ext cx="1337226"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駆付け・提案・現場改善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70" name="テキスト ボックス 69">
            <a:extLst>
              <a:ext uri="{FF2B5EF4-FFF2-40B4-BE49-F238E27FC236}">
                <a16:creationId xmlns:a16="http://schemas.microsoft.com/office/drawing/2014/main" id="{60C3DAB6-DD13-4CFC-9E32-E4E5F86AAD51}"/>
              </a:ext>
            </a:extLst>
          </p:cNvPr>
          <p:cNvSpPr txBox="1"/>
          <p:nvPr/>
        </p:nvSpPr>
        <p:spPr>
          <a:xfrm>
            <a:off x="1968777" y="3053529"/>
            <a:ext cx="742511" cy="784830"/>
          </a:xfrm>
          <a:prstGeom prst="rect">
            <a:avLst/>
          </a:prstGeom>
          <a:noFill/>
        </p:spPr>
        <p:txBody>
          <a:bodyPr wrap="none" rtlCol="0">
            <a:spAutoFit/>
          </a:bodyPr>
          <a:lstStyle/>
          <a:p>
            <a:pPr lvl="0">
              <a:defRPr/>
            </a:pPr>
            <a:r>
              <a:rPr lang="ja-JP" altLang="en-US" sz="900" b="1" noProof="0" dirty="0" smtClean="0">
                <a:latin typeface="BIZ UDPゴシック" panose="020B0400000000000000" pitchFamily="50" charset="-128"/>
                <a:ea typeface="BIZ UDPゴシック" panose="020B0400000000000000" pitchFamily="50" charset="-128"/>
              </a:rPr>
              <a:t>・照明</a:t>
            </a:r>
            <a:endParaRPr lang="en-US" altLang="ja-JP" sz="900" b="1" noProof="0" dirty="0" smtClean="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・空調</a:t>
            </a:r>
            <a:endParaRPr kumimoji="1" lang="en-US" altLang="ja-JP"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smtClean="0">
                <a:latin typeface="BIZ UDPゴシック" panose="020B0400000000000000" pitchFamily="50" charset="-128"/>
                <a:ea typeface="BIZ UDPゴシック" panose="020B0400000000000000" pitchFamily="50" charset="-128"/>
              </a:rPr>
              <a:t>・熱源</a:t>
            </a:r>
            <a:endParaRPr lang="en-US" altLang="ja-JP" sz="900" b="1" noProof="0" dirty="0" smtClean="0">
              <a:latin typeface="BIZ UDPゴシック" panose="020B0400000000000000" pitchFamily="50" charset="-128"/>
              <a:ea typeface="BIZ UDPゴシック" panose="020B0400000000000000" pitchFamily="50" charset="-128"/>
            </a:endParaRPr>
          </a:p>
          <a:p>
            <a:pPr lvl="0">
              <a:defRPr/>
            </a:pPr>
            <a:r>
              <a:rPr kumimoji="1" lang="ja-JP" altLang="en-US"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・デマンド</a:t>
            </a:r>
            <a:endParaRPr kumimoji="1" lang="en-US" altLang="ja-JP" sz="9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900" b="1" noProof="0" dirty="0" smtClean="0">
                <a:latin typeface="BIZ UDPゴシック" panose="020B0400000000000000" pitchFamily="50" charset="-128"/>
                <a:ea typeface="BIZ UDPゴシック" panose="020B0400000000000000" pitchFamily="50" charset="-128"/>
              </a:rPr>
              <a:t>・空圧機 等</a:t>
            </a:r>
            <a:endParaRPr kumimoji="1" lang="ja-JP" altLang="en-US" sz="90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73" name="テキスト ボックス 72"/>
          <p:cNvSpPr txBox="1"/>
          <p:nvPr/>
        </p:nvSpPr>
        <p:spPr>
          <a:xfrm>
            <a:off x="171217" y="1512013"/>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システムのイメージ</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270986" y="4910795"/>
            <a:ext cx="369365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●システム機能</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25" name="直線コネクタ 24"/>
          <p:cNvCxnSpPr/>
          <p:nvPr/>
        </p:nvCxnSpPr>
        <p:spPr>
          <a:xfrm>
            <a:off x="542400" y="4867253"/>
            <a:ext cx="633114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0" name="テキスト ボックス 79"/>
          <p:cNvSpPr txBox="1"/>
          <p:nvPr/>
        </p:nvSpPr>
        <p:spPr>
          <a:xfrm>
            <a:off x="7053943" y="1475257"/>
            <a:ext cx="185570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b="1" kern="0" dirty="0" smtClean="0">
                <a:solidFill>
                  <a:srgbClr val="000000"/>
                </a:solidFill>
                <a:latin typeface="BIZ UDPゴシック" panose="020B0400000000000000" pitchFamily="50" charset="-128"/>
                <a:ea typeface="BIZ UDPゴシック" panose="020B0400000000000000" pitchFamily="50" charset="-128"/>
              </a:rPr>
              <a:t>■提供機能</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27" name="図 26"/>
          <p:cNvPicPr>
            <a:picLocks noChangeAspect="1"/>
          </p:cNvPicPr>
          <p:nvPr/>
        </p:nvPicPr>
        <p:blipFill>
          <a:blip r:embed="rId10"/>
          <a:stretch>
            <a:fillRect/>
          </a:stretch>
        </p:blipFill>
        <p:spPr>
          <a:xfrm>
            <a:off x="7197636" y="1762413"/>
            <a:ext cx="1776054" cy="1634324"/>
          </a:xfrm>
          <a:prstGeom prst="rect">
            <a:avLst/>
          </a:prstGeom>
        </p:spPr>
      </p:pic>
      <p:sp>
        <p:nvSpPr>
          <p:cNvPr id="180" name="角丸四角形 179"/>
          <p:cNvSpPr/>
          <p:nvPr/>
        </p:nvSpPr>
        <p:spPr>
          <a:xfrm>
            <a:off x="7186013" y="2144812"/>
            <a:ext cx="1760662" cy="829127"/>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6" name="角丸四角形 105"/>
          <p:cNvSpPr/>
          <p:nvPr/>
        </p:nvSpPr>
        <p:spPr>
          <a:xfrm>
            <a:off x="7254589" y="2566145"/>
            <a:ext cx="1062864" cy="374273"/>
          </a:xfrm>
          <a:prstGeom prst="roundRect">
            <a:avLst>
              <a:gd name="adj" fmla="val 7971"/>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Meiryo UI"/>
              <a:ea typeface="Meiryo UI"/>
              <a:cs typeface="+mn-cs"/>
            </a:endParaRPr>
          </a:p>
        </p:txBody>
      </p:sp>
      <p:sp>
        <p:nvSpPr>
          <p:cNvPr id="107" name="テキスト ボックス 106"/>
          <p:cNvSpPr txBox="1"/>
          <p:nvPr/>
        </p:nvSpPr>
        <p:spPr>
          <a:xfrm>
            <a:off x="7012222" y="1933324"/>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0" cap="none" spc="0" normalizeH="0" baseline="0" noProof="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①</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109" name="テキスト ボックス 108"/>
          <p:cNvSpPr txBox="1"/>
          <p:nvPr/>
        </p:nvSpPr>
        <p:spPr>
          <a:xfrm>
            <a:off x="7172140" y="2354657"/>
            <a:ext cx="35017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100" b="1" kern="0" dirty="0">
                <a:solidFill>
                  <a:srgbClr val="DC0032"/>
                </a:solidFill>
                <a:latin typeface="BIZ UDPゴシック" panose="020B0400000000000000" pitchFamily="50" charset="-128"/>
                <a:ea typeface="BIZ UDPゴシック" panose="020B0400000000000000" pitchFamily="50" charset="-128"/>
              </a:rPr>
              <a:t>②</a:t>
            </a:r>
            <a:endParaRPr kumimoji="1" lang="ja-JP" altLang="en-US" sz="1100" b="1" i="0" u="none" strike="noStrike" kern="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Tree>
    <p:extLst>
      <p:ext uri="{BB962C8B-B14F-4D97-AF65-F5344CB8AC3E}">
        <p14:creationId xmlns:p14="http://schemas.microsoft.com/office/powerpoint/2010/main" val="607538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0"/>
          </p:nvPr>
        </p:nvSpPr>
        <p:spPr/>
        <p:txBody>
          <a:bodyPr/>
          <a:lstStyle/>
          <a:p>
            <a:fld id="{80F554CA-2BEA-3E4B-997B-FC51848F792A}" type="slidenum">
              <a:rPr lang="ja-JP" altLang="en-US" smtClean="0"/>
              <a:pPr/>
              <a:t>8</a:t>
            </a:fld>
            <a:r>
              <a:rPr lang="en-US" altLang="ja-JP" smtClean="0">
                <a:ea typeface="Verdana" panose="020B0604030504040204" pitchFamily="34" charset="0"/>
              </a:rPr>
              <a:t> </a:t>
            </a:r>
            <a:endParaRPr lang="ja-JP" altLang="en-US" dirty="0"/>
          </a:p>
        </p:txBody>
      </p:sp>
      <p:sp>
        <p:nvSpPr>
          <p:cNvPr id="5" name="正方形/長方形 4"/>
          <p:cNvSpPr/>
          <p:nvPr/>
        </p:nvSpPr>
        <p:spPr>
          <a:xfrm>
            <a:off x="76998" y="1750784"/>
            <a:ext cx="6753918"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D878F2AC-A646-4530-A57C-43E9061DFD5D}"/>
              </a:ext>
            </a:extLst>
          </p:cNvPr>
          <p:cNvSpPr>
            <a:spLocks noGrp="1"/>
          </p:cNvSpPr>
          <p:nvPr>
            <p:ph type="title"/>
          </p:nvPr>
        </p:nvSpPr>
        <p:spPr>
          <a:xfrm>
            <a:off x="0" y="198506"/>
            <a:ext cx="9144000" cy="468000"/>
          </a:xfrm>
        </p:spPr>
        <p:txBody>
          <a:bodyPr/>
          <a:lstStyle/>
          <a:p>
            <a:r>
              <a:rPr lang="en-US" altLang="ja-JP" dirty="0" err="1" smtClean="0">
                <a:latin typeface="BIZ UDPゴシック" panose="020B0400000000000000" pitchFamily="50" charset="-128"/>
                <a:ea typeface="BIZ UDPゴシック" panose="020B0400000000000000" pitchFamily="50" charset="-128"/>
              </a:rPr>
              <a:t>FaaS</a:t>
            </a:r>
            <a:r>
              <a:rPr lang="ja-JP" altLang="en-US" dirty="0" smtClean="0">
                <a:latin typeface="BIZ UDPゴシック" panose="020B0400000000000000" pitchFamily="50" charset="-128"/>
                <a:ea typeface="BIZ UDPゴシック" panose="020B0400000000000000" pitchFamily="50" charset="-128"/>
              </a:rPr>
              <a:t>構築</a:t>
            </a:r>
            <a:r>
              <a:rPr lang="en-US" altLang="ja-JP" dirty="0" smtClean="0">
                <a:latin typeface="BIZ UDPゴシック" panose="020B0400000000000000" pitchFamily="50" charset="-128"/>
                <a:ea typeface="BIZ UDPゴシック" panose="020B0400000000000000" pitchFamily="50" charset="-128"/>
              </a:rPr>
              <a:t> </a:t>
            </a:r>
            <a:r>
              <a:rPr lang="ja-JP" altLang="en-US" dirty="0" smtClean="0">
                <a:latin typeface="BIZ UDPゴシック" panose="020B0400000000000000" pitchFamily="50" charset="-128"/>
                <a:ea typeface="BIZ UDPゴシック" panose="020B0400000000000000" pitchFamily="50" charset="-128"/>
              </a:rPr>
              <a:t>ロールモデル検討案） 神星工業株式会社</a:t>
            </a:r>
            <a:endParaRPr kumimoji="1" lang="ja-JP" altLang="en-US" sz="2000" dirty="0">
              <a:latin typeface="BIZ UDPゴシック" panose="020B0400000000000000" pitchFamily="50" charset="-128"/>
              <a:ea typeface="BIZ UDPゴシック" panose="020B0400000000000000" pitchFamily="50" charset="-128"/>
            </a:endParaRPr>
          </a:p>
        </p:txBody>
      </p:sp>
      <p:sp>
        <p:nvSpPr>
          <p:cNvPr id="10" name="テキスト ボックス 9"/>
          <p:cNvSpPr txBox="1"/>
          <p:nvPr/>
        </p:nvSpPr>
        <p:spPr>
          <a:xfrm>
            <a:off x="177162" y="1162431"/>
            <a:ext cx="1800056" cy="307777"/>
          </a:xfrm>
          <a:prstGeom prst="rect">
            <a:avLst/>
          </a:prstGeom>
          <a:noFill/>
        </p:spPr>
        <p:txBody>
          <a:bodyPr wrap="square" rtlCol="0">
            <a:spAutoFit/>
          </a:bodyPr>
          <a:lstStyle/>
          <a:p>
            <a:r>
              <a:rPr lang="en-US" altLang="ja-JP" sz="1400" kern="0" dirty="0" smtClean="0">
                <a:latin typeface="BIZ UDPゴシック" panose="020B0400000000000000" pitchFamily="50" charset="-128"/>
                <a:ea typeface="BIZ UDPゴシック" panose="020B0400000000000000" pitchFamily="50" charset="-128"/>
              </a:rPr>
              <a:t>【</a:t>
            </a:r>
            <a:r>
              <a:rPr lang="ja-JP" altLang="en-US" sz="1400" kern="0" dirty="0" smtClean="0">
                <a:latin typeface="BIZ UDPゴシック" panose="020B0400000000000000" pitchFamily="50" charset="-128"/>
                <a:ea typeface="BIZ UDPゴシック" panose="020B0400000000000000" pitchFamily="50" charset="-128"/>
              </a:rPr>
              <a:t>システムイメージ</a:t>
            </a:r>
            <a:r>
              <a:rPr lang="en-US" altLang="ja-JP" sz="1400" kern="0" dirty="0">
                <a:latin typeface="BIZ UDPゴシック" panose="020B0400000000000000" pitchFamily="50" charset="-128"/>
                <a:ea typeface="BIZ UDPゴシック" panose="020B0400000000000000" pitchFamily="50" charset="-128"/>
              </a:rPr>
              <a:t>】</a:t>
            </a:r>
            <a:endParaRPr lang="ja-JP" altLang="en-US" sz="1400" kern="0" dirty="0">
              <a:latin typeface="BIZ UDPゴシック" panose="020B0400000000000000" pitchFamily="50" charset="-128"/>
              <a:ea typeface="BIZ UDPゴシック" panose="020B0400000000000000" pitchFamily="50" charset="-128"/>
            </a:endParaRPr>
          </a:p>
        </p:txBody>
      </p:sp>
      <p:sp>
        <p:nvSpPr>
          <p:cNvPr id="12" name="正方形/長方形 11">
            <a:extLst>
              <a:ext uri="{FF2B5EF4-FFF2-40B4-BE49-F238E27FC236}">
                <a16:creationId xmlns:a16="http://schemas.microsoft.com/office/drawing/2014/main" id="{1E01AB6F-7058-4766-9D79-B9B05824E01F}"/>
              </a:ext>
            </a:extLst>
          </p:cNvPr>
          <p:cNvSpPr/>
          <p:nvPr/>
        </p:nvSpPr>
        <p:spPr>
          <a:xfrm>
            <a:off x="229757" y="987803"/>
            <a:ext cx="8743933" cy="45459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srgbClr val="FFFFFF"/>
              </a:solidFill>
              <a:effectLst/>
              <a:uLnTx/>
              <a:uFillTx/>
              <a:latin typeface="BIZ UDPゴシック" panose="020B0400000000000000" pitchFamily="50" charset="-128"/>
              <a:ea typeface="BIZ UDPゴシック" panose="020B0400000000000000" pitchFamily="50" charset="-128"/>
              <a:cs typeface="+mn-cs"/>
            </a:endParaRPr>
          </a:p>
        </p:txBody>
      </p:sp>
      <p:sp>
        <p:nvSpPr>
          <p:cNvPr id="13" name="正方形/長方形 12">
            <a:extLst>
              <a:ext uri="{FF2B5EF4-FFF2-40B4-BE49-F238E27FC236}">
                <a16:creationId xmlns:a16="http://schemas.microsoft.com/office/drawing/2014/main" id="{32809E8B-7D41-4F64-836B-A6D3A20CDF0C}"/>
              </a:ext>
            </a:extLst>
          </p:cNvPr>
          <p:cNvSpPr/>
          <p:nvPr/>
        </p:nvSpPr>
        <p:spPr>
          <a:xfrm>
            <a:off x="130626" y="1053815"/>
            <a:ext cx="8962244" cy="303536"/>
          </a:xfrm>
          <a:prstGeom prst="rect">
            <a:avLst/>
          </a:prstGeom>
          <a:noFill/>
          <a:ln>
            <a:noFill/>
          </a:ln>
        </p:spPr>
        <p:txBody>
          <a:bodyPr wrap="square" tIns="36000" bIns="36000">
            <a:spAutoFit/>
          </a:bodyPr>
          <a:lstStyle/>
          <a:p>
            <a:pPr lvl="0" algn="ctr">
              <a:defRPr/>
            </a:pPr>
            <a:r>
              <a:rPr lang="ja-JP" altLang="en-US" sz="1500" b="1" dirty="0" smtClean="0">
                <a:solidFill>
                  <a:srgbClr val="000000"/>
                </a:solidFill>
                <a:latin typeface="BIZ UDPゴシック" panose="020B0400000000000000" pitchFamily="50" charset="-128"/>
                <a:ea typeface="BIZ UDPゴシック" panose="020B0400000000000000" pitchFamily="50" charset="-128"/>
              </a:rPr>
              <a:t>省エネ活動の目標達成の自律支援 ： </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CO2</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原単位 ▲</a:t>
            </a:r>
            <a:r>
              <a:rPr lang="en-US" altLang="ja-JP" sz="1500" b="1" dirty="0">
                <a:solidFill>
                  <a:srgbClr val="000000"/>
                </a:solidFill>
                <a:latin typeface="BIZ UDPゴシック" panose="020B0400000000000000" pitchFamily="50" charset="-128"/>
                <a:ea typeface="BIZ UDPゴシック" panose="020B0400000000000000" pitchFamily="50" charset="-128"/>
              </a:rPr>
              <a:t>4</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／年 ＋＠ エネルギー費 ▲</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1</a:t>
            </a:r>
            <a:r>
              <a:rPr lang="en-US" altLang="ja-JP" sz="1500" b="1" dirty="0">
                <a:solidFill>
                  <a:srgbClr val="000000"/>
                </a:solidFill>
                <a:latin typeface="BIZ UDPゴシック" panose="020B0400000000000000" pitchFamily="50" charset="-128"/>
                <a:ea typeface="BIZ UDPゴシック" panose="020B0400000000000000" pitchFamily="50" charset="-128"/>
              </a:rPr>
              <a:t>0</a:t>
            </a:r>
            <a:r>
              <a:rPr lang="en-US" altLang="ja-JP" sz="1500" b="1" dirty="0" smtClean="0">
                <a:solidFill>
                  <a:srgbClr val="000000"/>
                </a:solidFill>
                <a:latin typeface="BIZ UDPゴシック" panose="020B0400000000000000" pitchFamily="50" charset="-128"/>
                <a:ea typeface="BIZ UDPゴシック" panose="020B0400000000000000" pitchFamily="50" charset="-128"/>
              </a:rPr>
              <a:t>%</a:t>
            </a:r>
            <a:r>
              <a:rPr lang="ja-JP" altLang="en-US" sz="1500" b="1" dirty="0" smtClean="0">
                <a:solidFill>
                  <a:srgbClr val="000000"/>
                </a:solidFill>
                <a:latin typeface="BIZ UDPゴシック" panose="020B0400000000000000" pitchFamily="50" charset="-128"/>
                <a:ea typeface="BIZ UDPゴシック" panose="020B0400000000000000" pitchFamily="50" charset="-128"/>
              </a:rPr>
              <a:t>／年</a:t>
            </a:r>
            <a:r>
              <a:rPr lang="ja-JP" altLang="en-US" sz="1100" b="1" dirty="0" smtClean="0">
                <a:solidFill>
                  <a:srgbClr val="000000"/>
                </a:solidFill>
                <a:latin typeface="BIZ UDPゴシック" panose="020B0400000000000000" pitchFamily="50" charset="-128"/>
                <a:ea typeface="BIZ UDPゴシック" panose="020B0400000000000000" pitchFamily="50" charset="-128"/>
              </a:rPr>
              <a:t>　</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*対</a:t>
            </a:r>
            <a:r>
              <a:rPr lang="en-US" altLang="ja-JP" sz="1000" b="1" dirty="0" smtClean="0">
                <a:solidFill>
                  <a:srgbClr val="000000"/>
                </a:solidFill>
                <a:latin typeface="BIZ UDPゴシック" panose="020B0400000000000000" pitchFamily="50" charset="-128"/>
                <a:ea typeface="BIZ UDPゴシック" panose="020B0400000000000000" pitchFamily="50" charset="-128"/>
              </a:rPr>
              <a:t>19</a:t>
            </a:r>
            <a:r>
              <a:rPr lang="ja-JP" altLang="en-US" sz="1000" b="1" dirty="0" smtClean="0">
                <a:solidFill>
                  <a:srgbClr val="000000"/>
                </a:solidFill>
                <a:latin typeface="BIZ UDPゴシック" panose="020B0400000000000000" pitchFamily="50" charset="-128"/>
                <a:ea typeface="BIZ UDPゴシック" panose="020B0400000000000000" pitchFamily="50" charset="-128"/>
              </a:rPr>
              <a:t>年度比</a:t>
            </a:r>
            <a:endParaRPr kumimoji="1" lang="ja-JP" altLang="en-US" sz="11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51" y="2131137"/>
            <a:ext cx="842589" cy="614451"/>
          </a:xfrm>
          <a:prstGeom prst="rect">
            <a:avLst/>
          </a:prstGeom>
        </p:spPr>
      </p:pic>
      <p:pic>
        <p:nvPicPr>
          <p:cNvPr id="15" name="図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73" y="3130744"/>
            <a:ext cx="1286214" cy="937961"/>
          </a:xfrm>
          <a:prstGeom prst="rect">
            <a:avLst/>
          </a:prstGeom>
        </p:spPr>
      </p:pic>
      <p:pic>
        <p:nvPicPr>
          <p:cNvPr id="16" name="図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255" y="2131137"/>
            <a:ext cx="842589" cy="614451"/>
          </a:xfrm>
          <a:prstGeom prst="rect">
            <a:avLst/>
          </a:prstGeom>
        </p:spPr>
      </p:pic>
      <p:pic>
        <p:nvPicPr>
          <p:cNvPr id="18" name="図 17"/>
          <p:cNvPicPr>
            <a:picLocks noChangeAspect="1"/>
          </p:cNvPicPr>
          <p:nvPr/>
        </p:nvPicPr>
        <p:blipFill>
          <a:blip r:embed="rId3"/>
          <a:stretch>
            <a:fillRect/>
          </a:stretch>
        </p:blipFill>
        <p:spPr>
          <a:xfrm>
            <a:off x="262415" y="2096122"/>
            <a:ext cx="350188" cy="2132962"/>
          </a:xfrm>
          <a:prstGeom prst="rect">
            <a:avLst/>
          </a:prstGeom>
        </p:spPr>
      </p:pic>
      <p:pic>
        <p:nvPicPr>
          <p:cNvPr id="19" name="図 18"/>
          <p:cNvPicPr>
            <a:picLocks noChangeAspect="1"/>
          </p:cNvPicPr>
          <p:nvPr/>
        </p:nvPicPr>
        <p:blipFill rotWithShape="1">
          <a:blip r:embed="rId4">
            <a:extLst>
              <a:ext uri="{28A0092B-C50C-407E-A947-70E740481C1C}">
                <a14:useLocalDpi xmlns:a14="http://schemas.microsoft.com/office/drawing/2010/main" val="0"/>
              </a:ext>
            </a:extLst>
          </a:blip>
          <a:srcRect l="28790" t="38293" r="51614" b="12680"/>
          <a:stretch/>
        </p:blipFill>
        <p:spPr>
          <a:xfrm>
            <a:off x="6478064" y="2691803"/>
            <a:ext cx="257176" cy="468109"/>
          </a:xfrm>
          <a:prstGeom prst="rect">
            <a:avLst/>
          </a:prstGeom>
        </p:spPr>
      </p:pic>
      <p:sp>
        <p:nvSpPr>
          <p:cNvPr id="20" name="テキスト ボックス 19">
            <a:extLst>
              <a:ext uri="{FF2B5EF4-FFF2-40B4-BE49-F238E27FC236}">
                <a16:creationId xmlns:a16="http://schemas.microsoft.com/office/drawing/2014/main" id="{60C3DAB6-DD13-4CFC-9E32-E4E5F86AAD51}"/>
              </a:ext>
            </a:extLst>
          </p:cNvPr>
          <p:cNvSpPr txBox="1"/>
          <p:nvPr/>
        </p:nvSpPr>
        <p:spPr>
          <a:xfrm>
            <a:off x="3846660" y="2536781"/>
            <a:ext cx="723275" cy="415498"/>
          </a:xfrm>
          <a:prstGeom prst="rect">
            <a:avLst/>
          </a:prstGeom>
          <a:noFill/>
        </p:spPr>
        <p:txBody>
          <a:bodyPr wrap="none" rtlCol="0">
            <a:spAutoFit/>
          </a:bodyPr>
          <a:lstStyle/>
          <a:p>
            <a:pPr lvl="0">
              <a:defRPr/>
            </a:pPr>
            <a:endParaRPr lang="en-US" altLang="ja-JP"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noProof="0"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49" name="テキスト ボックス 48"/>
          <p:cNvSpPr txBox="1"/>
          <p:nvPr/>
        </p:nvSpPr>
        <p:spPr>
          <a:xfrm>
            <a:off x="-31979"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r>
              <a:rPr lang="ja-JP" altLang="en-US" sz="1400" b="1" kern="0" noProof="0" dirty="0" smtClean="0">
                <a:solidFill>
                  <a:srgbClr val="000000"/>
                </a:solidFill>
                <a:latin typeface="BIZ UDPゴシック" panose="020B0400000000000000" pitchFamily="50" charset="-128"/>
                <a:ea typeface="BIZ UDPゴシック" panose="020B0400000000000000" pitchFamily="50" charset="-128"/>
              </a:rPr>
              <a:t>活動ロードマップ</a:t>
            </a:r>
            <a:r>
              <a:rPr lang="en-US" altLang="ja-JP" sz="1400" b="1" kern="0" noProof="0" dirty="0" smtClean="0">
                <a:solidFill>
                  <a:srgbClr val="000000"/>
                </a:solidFill>
                <a:latin typeface="BIZ UDPゴシック" panose="020B0400000000000000" pitchFamily="50" charset="-128"/>
                <a:ea typeface="BIZ UDPゴシック" panose="020B0400000000000000" pitchFamily="50" charset="-128"/>
              </a:rPr>
              <a:t>(</a:t>
            </a:r>
            <a:r>
              <a:rPr lang="ja-JP" altLang="en-US" sz="1400" b="1" kern="0" noProof="0" dirty="0" smtClean="0">
                <a:solidFill>
                  <a:srgbClr val="000000"/>
                </a:solidFill>
                <a:latin typeface="BIZ UDPゴシック" panose="020B0400000000000000" pitchFamily="50" charset="-128"/>
                <a:ea typeface="BIZ UDPゴシック" panose="020B0400000000000000" pitchFamily="50" charset="-128"/>
              </a:rPr>
              <a:t>案</a:t>
            </a:r>
            <a:r>
              <a:rPr lang="en-US" altLang="ja-JP" sz="1400" b="1" kern="0" noProof="0" dirty="0" smtClean="0">
                <a:solidFill>
                  <a:srgbClr val="000000"/>
                </a:solidFill>
                <a:latin typeface="BIZ UDPゴシック" panose="020B0400000000000000" pitchFamily="50" charset="-128"/>
                <a:ea typeface="BIZ UDPゴシック" panose="020B0400000000000000" pitchFamily="50" charset="-128"/>
              </a:rPr>
              <a:t>)</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52" name="テキスト ボックス 51"/>
          <p:cNvSpPr txBox="1"/>
          <p:nvPr/>
        </p:nvSpPr>
        <p:spPr>
          <a:xfrm>
            <a:off x="4941716" y="2625157"/>
            <a:ext cx="1720089" cy="553998"/>
          </a:xfrm>
          <a:prstGeom prst="rect">
            <a:avLst/>
          </a:prstGeom>
          <a:noFill/>
        </p:spPr>
        <p:txBody>
          <a:bodyPr wrap="square" rtlCol="0">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省エネ予算管理</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省エネ改善実行管理</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200"/>
              </a:lnSpc>
              <a:spcBef>
                <a:spcPts val="0"/>
              </a:spcBef>
              <a:spcAft>
                <a:spcPts val="0"/>
              </a:spcAft>
              <a:buClrTx/>
              <a:buSzTx/>
              <a:buFontTx/>
              <a:buNone/>
              <a:tabLst/>
              <a:defRPr/>
            </a:pP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a:t>
            </a: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FS</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連携で業務効率化</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p:txBody>
      </p:sp>
      <p:sp>
        <p:nvSpPr>
          <p:cNvPr id="58" name="テキスト ボックス 57">
            <a:extLst>
              <a:ext uri="{FF2B5EF4-FFF2-40B4-BE49-F238E27FC236}">
                <a16:creationId xmlns:a16="http://schemas.microsoft.com/office/drawing/2014/main" id="{60C3DAB6-DD13-4CFC-9E32-E4E5F86AAD51}"/>
              </a:ext>
            </a:extLst>
          </p:cNvPr>
          <p:cNvSpPr txBox="1"/>
          <p:nvPr/>
        </p:nvSpPr>
        <p:spPr>
          <a:xfrm>
            <a:off x="1281198" y="4037019"/>
            <a:ext cx="808235" cy="253916"/>
          </a:xfrm>
          <a:prstGeom prst="rect">
            <a:avLst/>
          </a:prstGeom>
          <a:noFill/>
        </p:spPr>
        <p:txBody>
          <a:bodyPr wrap="none" rtlCol="0">
            <a:spAutoFit/>
          </a:bodyPr>
          <a:lstStyle/>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広美１工場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59" name="テキスト ボックス 58">
            <a:extLst>
              <a:ext uri="{FF2B5EF4-FFF2-40B4-BE49-F238E27FC236}">
                <a16:creationId xmlns:a16="http://schemas.microsoft.com/office/drawing/2014/main" id="{60C3DAB6-DD13-4CFC-9E32-E4E5F86AAD51}"/>
              </a:ext>
            </a:extLst>
          </p:cNvPr>
          <p:cNvSpPr txBox="1"/>
          <p:nvPr/>
        </p:nvSpPr>
        <p:spPr>
          <a:xfrm>
            <a:off x="2899667" y="2690877"/>
            <a:ext cx="723275" cy="253916"/>
          </a:xfrm>
          <a:prstGeom prst="rect">
            <a:avLst/>
          </a:prstGeom>
          <a:noFill/>
        </p:spPr>
        <p:txBody>
          <a:bodyPr wrap="none" rtlCol="0">
            <a:spAutoFit/>
          </a:bodyPr>
          <a:lstStyle/>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61" name="テキスト ボックス 60">
            <a:extLst>
              <a:ext uri="{FF2B5EF4-FFF2-40B4-BE49-F238E27FC236}">
                <a16:creationId xmlns:a16="http://schemas.microsoft.com/office/drawing/2014/main" id="{60C3DAB6-DD13-4CFC-9E32-E4E5F86AAD51}"/>
              </a:ext>
            </a:extLst>
          </p:cNvPr>
          <p:cNvSpPr txBox="1"/>
          <p:nvPr/>
        </p:nvSpPr>
        <p:spPr>
          <a:xfrm>
            <a:off x="227977" y="4155214"/>
            <a:ext cx="453970" cy="200055"/>
          </a:xfrm>
          <a:prstGeom prst="rect">
            <a:avLst/>
          </a:prstGeom>
          <a:noFill/>
        </p:spPr>
        <p:txBody>
          <a:bodyPr wrap="none" rtlCol="0">
            <a:spAutoFit/>
          </a:bodyPr>
          <a:lstStyle/>
          <a:p>
            <a:pPr lvl="0">
              <a:defRPr/>
            </a:pPr>
            <a:r>
              <a:rPr lang="ja-JP" altLang="en-US" sz="70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空圧機</a:t>
            </a:r>
            <a:endParaRPr kumimoji="1" lang="ja-JP" altLang="en-US" sz="70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endParaRPr>
          </a:p>
        </p:txBody>
      </p:sp>
      <p:sp>
        <p:nvSpPr>
          <p:cNvPr id="62" name="角丸四角形 61"/>
          <p:cNvSpPr/>
          <p:nvPr/>
        </p:nvSpPr>
        <p:spPr>
          <a:xfrm>
            <a:off x="262415" y="2875127"/>
            <a:ext cx="350188" cy="163465"/>
          </a:xfrm>
          <a:prstGeom prst="roundRect">
            <a:avLst/>
          </a:prstGeom>
          <a:noFill/>
          <a:ln w="1905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角丸四角形 62"/>
          <p:cNvSpPr/>
          <p:nvPr/>
        </p:nvSpPr>
        <p:spPr>
          <a:xfrm>
            <a:off x="274148" y="4189275"/>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角丸四角形 63"/>
          <p:cNvSpPr/>
          <p:nvPr/>
        </p:nvSpPr>
        <p:spPr>
          <a:xfrm>
            <a:off x="262415" y="2369940"/>
            <a:ext cx="350188" cy="163465"/>
          </a:xfrm>
          <a:prstGeom prst="roundRect">
            <a:avLst/>
          </a:prstGeom>
          <a:noFill/>
          <a:ln w="12700">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60C3DAB6-DD13-4CFC-9E32-E4E5F86AAD51}"/>
              </a:ext>
            </a:extLst>
          </p:cNvPr>
          <p:cNvSpPr txBox="1"/>
          <p:nvPr/>
        </p:nvSpPr>
        <p:spPr>
          <a:xfrm>
            <a:off x="57905" y="2672448"/>
            <a:ext cx="300082" cy="230832"/>
          </a:xfrm>
          <a:prstGeom prst="rect">
            <a:avLst/>
          </a:prstGeom>
          <a:noFill/>
        </p:spPr>
        <p:txBody>
          <a:bodyPr wrap="none" rtlCol="0">
            <a:spAutoFit/>
          </a:bodyPr>
          <a:lstStyle/>
          <a:p>
            <a:pPr lvl="0">
              <a:defRPr/>
            </a:pPr>
            <a:r>
              <a:rPr lang="ja-JP" altLang="en-US" sz="900" b="1" noProof="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主</a:t>
            </a:r>
            <a:endParaRPr kumimoji="1" lang="ja-JP" altLang="en-US" sz="900" b="1" i="0" u="none" strike="noStrike" kern="1200" cap="none" spc="0" normalizeH="0" baseline="0" noProof="0" dirty="0">
              <a:ln>
                <a:noFill/>
              </a:ln>
              <a:solidFill>
                <a:srgbClr val="DC0032"/>
              </a:solidFill>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66" name="テキスト ボックス 65">
            <a:extLst>
              <a:ext uri="{FF2B5EF4-FFF2-40B4-BE49-F238E27FC236}">
                <a16:creationId xmlns:a16="http://schemas.microsoft.com/office/drawing/2014/main" id="{60C3DAB6-DD13-4CFC-9E32-E4E5F86AAD51}"/>
              </a:ext>
            </a:extLst>
          </p:cNvPr>
          <p:cNvSpPr txBox="1"/>
          <p:nvPr/>
        </p:nvSpPr>
        <p:spPr>
          <a:xfrm>
            <a:off x="918634" y="5468047"/>
            <a:ext cx="6033469" cy="253916"/>
          </a:xfrm>
          <a:prstGeom prst="rect">
            <a:avLst/>
          </a:prstGeom>
          <a:noFill/>
        </p:spPr>
        <p:txBody>
          <a:bodyPr wrap="square" rtlCol="0">
            <a:spAutoFit/>
          </a:bodyPr>
          <a:lstStyle/>
          <a:p>
            <a:pPr lvl="0">
              <a:defRPr/>
            </a:pPr>
            <a:r>
              <a:rPr lang="ja-JP" altLang="en-US" sz="1050" b="1" noProof="0" dirty="0" smtClean="0">
                <a:latin typeface="BIZ UDPゴシック" panose="020B0400000000000000" pitchFamily="50" charset="-128"/>
                <a:ea typeface="BIZ UDPゴシック" panose="020B0400000000000000" pitchFamily="50" charset="-128"/>
              </a:rPr>
              <a:t>　　　　　　</a:t>
            </a:r>
            <a:r>
              <a:rPr lang="en-US" altLang="ja-JP" sz="1050" b="1" noProof="0" dirty="0" smtClean="0">
                <a:latin typeface="BIZ UDPゴシック" panose="020B0400000000000000" pitchFamily="50" charset="-128"/>
                <a:ea typeface="BIZ UDPゴシック" panose="020B0400000000000000" pitchFamily="50" charset="-128"/>
              </a:rPr>
              <a:t>20</a:t>
            </a:r>
            <a:r>
              <a:rPr lang="ja-JP" altLang="en-US" sz="1050" b="1" noProof="0" dirty="0" smtClean="0">
                <a:latin typeface="BIZ UDPゴシック" panose="020B0400000000000000" pitchFamily="50" charset="-128"/>
                <a:ea typeface="BIZ UDPゴシック" panose="020B0400000000000000" pitchFamily="50" charset="-128"/>
              </a:rPr>
              <a:t>年度　　　　　　　　　　　　　　　　　</a:t>
            </a:r>
            <a:r>
              <a:rPr lang="en-US" altLang="ja-JP" sz="1050" b="1" noProof="0" dirty="0" smtClean="0">
                <a:latin typeface="BIZ UDPゴシック" panose="020B0400000000000000" pitchFamily="50" charset="-128"/>
                <a:ea typeface="BIZ UDPゴシック" panose="020B0400000000000000" pitchFamily="50" charset="-128"/>
              </a:rPr>
              <a:t>21</a:t>
            </a:r>
            <a:r>
              <a:rPr lang="ja-JP" altLang="en-US" sz="1050" b="1" noProof="0" dirty="0" smtClean="0">
                <a:latin typeface="BIZ UDPゴシック" panose="020B0400000000000000" pitchFamily="50" charset="-128"/>
                <a:ea typeface="BIZ UDPゴシック" panose="020B0400000000000000" pitchFamily="50" charset="-128"/>
              </a:rPr>
              <a:t>年度　　　　　　　　　　　　　　　　　　　</a:t>
            </a:r>
            <a:r>
              <a:rPr lang="en-US" altLang="ja-JP" sz="1050" b="1" noProof="0" dirty="0" smtClean="0">
                <a:latin typeface="BIZ UDPゴシック" panose="020B0400000000000000" pitchFamily="50" charset="-128"/>
                <a:ea typeface="BIZ UDPゴシック" panose="020B0400000000000000" pitchFamily="50" charset="-128"/>
              </a:rPr>
              <a:t>21</a:t>
            </a:r>
            <a:r>
              <a:rPr lang="ja-JP" altLang="en-US" sz="1050" b="1" noProof="0" dirty="0" smtClean="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67" name="直線コネクタ 66"/>
          <p:cNvCxnSpPr/>
          <p:nvPr/>
        </p:nvCxnSpPr>
        <p:spPr>
          <a:xfrm>
            <a:off x="77263" y="5459820"/>
            <a:ext cx="675365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60C3DAB6-DD13-4CFC-9E32-E4E5F86AAD51}"/>
              </a:ext>
            </a:extLst>
          </p:cNvPr>
          <p:cNvSpPr txBox="1"/>
          <p:nvPr/>
        </p:nvSpPr>
        <p:spPr>
          <a:xfrm>
            <a:off x="54685" y="5737632"/>
            <a:ext cx="817853" cy="394980"/>
          </a:xfrm>
          <a:prstGeom prst="rect">
            <a:avLst/>
          </a:prstGeom>
          <a:noFill/>
        </p:spPr>
        <p:txBody>
          <a:bodyPr wrap="none" rtlCol="0">
            <a:spAutoFit/>
          </a:bodyPr>
          <a:lstStyle/>
          <a:p>
            <a:pPr lvl="0" algn="ctr">
              <a:defRPr/>
            </a:pPr>
            <a:r>
              <a:rPr lang="en-US" altLang="ja-JP" sz="1050" b="1" noProof="0" dirty="0" err="1" smtClean="0">
                <a:latin typeface="BIZ UDPゴシック" panose="020B0400000000000000" pitchFamily="50" charset="-128"/>
                <a:ea typeface="BIZ UDPゴシック" panose="020B0400000000000000" pitchFamily="50" charset="-128"/>
              </a:rPr>
              <a:t>FaaS</a:t>
            </a:r>
            <a:r>
              <a:rPr lang="ja-JP" altLang="en-US" sz="1050" b="1" noProof="0" dirty="0" smtClean="0">
                <a:latin typeface="BIZ UDPゴシック" panose="020B0400000000000000" pitchFamily="50" charset="-128"/>
                <a:ea typeface="BIZ UDPゴシック" panose="020B0400000000000000" pitchFamily="50" charset="-128"/>
              </a:rPr>
              <a:t>開発</a:t>
            </a:r>
            <a:endParaRPr lang="en-US" altLang="ja-JP" sz="1050" b="1" noProof="0" dirty="0" smtClean="0">
              <a:latin typeface="BIZ UDPゴシック" panose="020B0400000000000000" pitchFamily="50" charset="-128"/>
              <a:ea typeface="BIZ UDPゴシック" panose="020B0400000000000000" pitchFamily="50" charset="-128"/>
            </a:endParaRPr>
          </a:p>
          <a:p>
            <a:pPr lvl="0" algn="ctr">
              <a:lnSpc>
                <a:spcPts val="1100"/>
              </a:lnSpc>
              <a:defRPr/>
            </a:pPr>
            <a:r>
              <a:rPr lang="ja-JP" altLang="en-US" sz="1050" b="1" noProof="0" dirty="0" smtClean="0">
                <a:latin typeface="BIZ UDPゴシック" panose="020B0400000000000000" pitchFamily="50" charset="-128"/>
                <a:ea typeface="BIZ UDPゴシック" panose="020B0400000000000000" pitchFamily="50" charset="-128"/>
              </a:rPr>
              <a:t>フェーズ</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0" name="直線コネクタ 69"/>
          <p:cNvCxnSpPr/>
          <p:nvPr/>
        </p:nvCxnSpPr>
        <p:spPr>
          <a:xfrm>
            <a:off x="84617" y="5732305"/>
            <a:ext cx="674629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テキスト ボックス 70">
            <a:extLst>
              <a:ext uri="{FF2B5EF4-FFF2-40B4-BE49-F238E27FC236}">
                <a16:creationId xmlns:a16="http://schemas.microsoft.com/office/drawing/2014/main" id="{60C3DAB6-DD13-4CFC-9E32-E4E5F86AAD51}"/>
              </a:ext>
            </a:extLst>
          </p:cNvPr>
          <p:cNvSpPr txBox="1"/>
          <p:nvPr/>
        </p:nvSpPr>
        <p:spPr>
          <a:xfrm>
            <a:off x="199091" y="5459820"/>
            <a:ext cx="453970" cy="253916"/>
          </a:xfrm>
          <a:prstGeom prst="rect">
            <a:avLst/>
          </a:prstGeom>
          <a:noFill/>
        </p:spPr>
        <p:txBody>
          <a:bodyPr wrap="none" rtlCol="0">
            <a:spAutoFit/>
          </a:bodyPr>
          <a:lstStyle/>
          <a:p>
            <a:pPr lvl="0">
              <a:defRPr/>
            </a:pPr>
            <a:r>
              <a:rPr lang="ja-JP" altLang="en-US" sz="1050" b="1" noProof="0" dirty="0" smtClean="0">
                <a:latin typeface="BIZ UDPゴシック" panose="020B0400000000000000" pitchFamily="50" charset="-128"/>
                <a:ea typeface="BIZ UDPゴシック" panose="020B0400000000000000" pitchFamily="50" charset="-128"/>
              </a:rPr>
              <a:t>年度</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cxnSp>
        <p:nvCxnSpPr>
          <p:cNvPr id="72" name="直線コネクタ 71"/>
          <p:cNvCxnSpPr/>
          <p:nvPr/>
        </p:nvCxnSpPr>
        <p:spPr>
          <a:xfrm flipV="1">
            <a:off x="800290" y="1749167"/>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id="{60C3DAB6-DD13-4CFC-9E32-E4E5F86AAD51}"/>
              </a:ext>
            </a:extLst>
          </p:cNvPr>
          <p:cNvSpPr txBox="1"/>
          <p:nvPr/>
        </p:nvSpPr>
        <p:spPr>
          <a:xfrm>
            <a:off x="24843" y="4823093"/>
            <a:ext cx="841897" cy="561692"/>
          </a:xfrm>
          <a:prstGeom prst="rect">
            <a:avLst/>
          </a:prstGeom>
          <a:noFill/>
        </p:spPr>
        <p:txBody>
          <a:bodyPr wrap="none" rtlCol="0">
            <a:spAutoFit/>
          </a:bodyPr>
          <a:lstStyle/>
          <a:p>
            <a:pPr lvl="0" algn="ctr">
              <a:defRPr/>
            </a:pPr>
            <a:r>
              <a:rPr lang="en-US" altLang="ja-JP" sz="1050" b="1" dirty="0" smtClean="0">
                <a:latin typeface="BIZ UDPゴシック" panose="020B0400000000000000" pitchFamily="50" charset="-128"/>
                <a:ea typeface="BIZ UDPゴシック" panose="020B0400000000000000" pitchFamily="50" charset="-128"/>
              </a:rPr>
              <a:t>【</a:t>
            </a:r>
            <a:r>
              <a:rPr lang="ja-JP" altLang="en-US" sz="1050" b="1" dirty="0" smtClean="0">
                <a:latin typeface="BIZ UDPゴシック" panose="020B0400000000000000" pitchFamily="50" charset="-128"/>
                <a:ea typeface="BIZ UDPゴシック" panose="020B0400000000000000" pitchFamily="50" charset="-128"/>
              </a:rPr>
              <a:t>ムダ撲滅</a:t>
            </a:r>
            <a:r>
              <a:rPr lang="en-US" altLang="ja-JP" sz="1050" b="1" dirty="0" smtClean="0">
                <a:latin typeface="BIZ UDPゴシック" panose="020B0400000000000000" pitchFamily="50" charset="-128"/>
                <a:ea typeface="BIZ UDPゴシック" panose="020B0400000000000000" pitchFamily="50" charset="-128"/>
              </a:rPr>
              <a:t>】</a:t>
            </a:r>
          </a:p>
          <a:p>
            <a:pPr lvl="0" algn="ctr">
              <a:defRPr/>
            </a:pPr>
            <a:r>
              <a:rPr lang="ja-JP" altLang="en-US" sz="1000" b="1" dirty="0" smtClean="0">
                <a:latin typeface="BIZ UDPゴシック" panose="020B0400000000000000" pitchFamily="50" charset="-128"/>
                <a:ea typeface="BIZ UDPゴシック" panose="020B0400000000000000" pitchFamily="50" charset="-128"/>
              </a:rPr>
              <a:t>送気適正化</a:t>
            </a:r>
            <a:endParaRPr lang="en-US" altLang="ja-JP" sz="1000" b="1" dirty="0">
              <a:latin typeface="BIZ UDPゴシック" panose="020B0400000000000000" pitchFamily="50" charset="-128"/>
              <a:ea typeface="BIZ UDPゴシック" panose="020B0400000000000000" pitchFamily="50" charset="-128"/>
            </a:endParaRPr>
          </a:p>
          <a:p>
            <a:pPr lvl="0" algn="ctr">
              <a:defRPr/>
            </a:pPr>
            <a:r>
              <a:rPr kumimoji="1" lang="ja-JP" altLang="en-US" sz="10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性能維持</a:t>
            </a:r>
            <a:endParaRPr kumimoji="1" lang="en-US" altLang="ja-JP" sz="100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p:txBody>
      </p:sp>
      <p:sp>
        <p:nvSpPr>
          <p:cNvPr id="78" name="テキスト ボックス 77">
            <a:extLst>
              <a:ext uri="{FF2B5EF4-FFF2-40B4-BE49-F238E27FC236}">
                <a16:creationId xmlns:a16="http://schemas.microsoft.com/office/drawing/2014/main" id="{60C3DAB6-DD13-4CFC-9E32-E4E5F86AAD51}"/>
              </a:ext>
            </a:extLst>
          </p:cNvPr>
          <p:cNvSpPr txBox="1"/>
          <p:nvPr/>
        </p:nvSpPr>
        <p:spPr>
          <a:xfrm>
            <a:off x="146502" y="1801157"/>
            <a:ext cx="588623" cy="253916"/>
          </a:xfrm>
          <a:prstGeom prst="rect">
            <a:avLst/>
          </a:prstGeom>
          <a:noFill/>
        </p:spPr>
        <p:txBody>
          <a:bodyPr wrap="none" rtlCol="0">
            <a:spAutoFit/>
          </a:bodyPr>
          <a:lstStyle/>
          <a:p>
            <a:pPr lvl="0">
              <a:defRPr/>
            </a:pPr>
            <a:r>
              <a:rPr lang="en-US" altLang="ja-JP" sz="1050" b="1" noProof="0" dirty="0" smtClean="0">
                <a:latin typeface="BIZ UDPゴシック" panose="020B0400000000000000" pitchFamily="50" charset="-128"/>
                <a:ea typeface="BIZ UDPゴシック" panose="020B0400000000000000" pitchFamily="50" charset="-128"/>
              </a:rPr>
              <a:t>【</a:t>
            </a:r>
            <a:r>
              <a:rPr lang="ja-JP" altLang="en-US" sz="1050" b="1" noProof="0" dirty="0" smtClean="0">
                <a:latin typeface="BIZ UDPゴシック" panose="020B0400000000000000" pitchFamily="50" charset="-128"/>
                <a:ea typeface="BIZ UDPゴシック" panose="020B0400000000000000" pitchFamily="50" charset="-128"/>
              </a:rPr>
              <a:t>計測</a:t>
            </a:r>
            <a:r>
              <a:rPr lang="en-US" altLang="ja-JP" sz="1050" b="1" dirty="0">
                <a:latin typeface="BIZ UDPゴシック" panose="020B0400000000000000" pitchFamily="50" charset="-128"/>
                <a:ea typeface="BIZ UDPゴシック" panose="020B0400000000000000" pitchFamily="50" charset="-128"/>
              </a:rPr>
              <a:t>】</a:t>
            </a:r>
            <a:endParaRPr kumimoji="1" lang="ja-JP" altLang="en-US" sz="1050" b="1" i="0" u="none" strike="noStrike" kern="1200" cap="none" spc="0" normalizeH="0" baseline="0" noProof="0" dirty="0">
              <a:ln>
                <a:noFill/>
              </a:ln>
              <a:effectLst/>
              <a:uLnTx/>
              <a:uFillTx/>
              <a:latin typeface="BIZ UDPゴシック" panose="020B0400000000000000" pitchFamily="50" charset="-128"/>
              <a:ea typeface="BIZ UDPゴシック" panose="020B0400000000000000" pitchFamily="50" charset="-128"/>
            </a:endParaRPr>
          </a:p>
        </p:txBody>
      </p:sp>
      <p:sp>
        <p:nvSpPr>
          <p:cNvPr id="80" name="下矢印 79"/>
          <p:cNvSpPr/>
          <p:nvPr/>
        </p:nvSpPr>
        <p:spPr>
          <a:xfrm>
            <a:off x="337591" y="4474653"/>
            <a:ext cx="186517" cy="266145"/>
          </a:xfrm>
          <a:prstGeom prst="downArrow">
            <a:avLst/>
          </a:prstGeom>
          <a:solidFill>
            <a:schemeClr val="bg2"/>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1" name="直線コネクタ 80"/>
          <p:cNvCxnSpPr/>
          <p:nvPr/>
        </p:nvCxnSpPr>
        <p:spPr>
          <a:xfrm flipV="1">
            <a:off x="2746005"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4754752" y="1754459"/>
            <a:ext cx="0" cy="4341542"/>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3" name="テキスト ボックス 82">
            <a:extLst>
              <a:ext uri="{FF2B5EF4-FFF2-40B4-BE49-F238E27FC236}">
                <a16:creationId xmlns:a16="http://schemas.microsoft.com/office/drawing/2014/main" id="{60C3DAB6-DD13-4CFC-9E32-E4E5F86AAD51}"/>
              </a:ext>
            </a:extLst>
          </p:cNvPr>
          <p:cNvSpPr txBox="1"/>
          <p:nvPr/>
        </p:nvSpPr>
        <p:spPr>
          <a:xfrm>
            <a:off x="1321436" y="5770891"/>
            <a:ext cx="5657318" cy="276999"/>
          </a:xfrm>
          <a:prstGeom prst="rect">
            <a:avLst/>
          </a:prstGeom>
          <a:noFill/>
        </p:spPr>
        <p:txBody>
          <a:bodyPr wrap="none" rtlCol="0">
            <a:spAutoFit/>
          </a:bodyPr>
          <a:lstStyle/>
          <a:p>
            <a:pPr lvl="0">
              <a:defRPr/>
            </a:pPr>
            <a:r>
              <a:rPr lang="ja-JP" altLang="en-US" sz="1200" b="1" noProof="0" dirty="0" smtClean="0">
                <a:solidFill>
                  <a:srgbClr val="000000"/>
                </a:solidFill>
                <a:latin typeface="BIZ UDPゴシック" panose="020B0400000000000000" pitchFamily="50" charset="-128"/>
                <a:ea typeface="BIZ UDPゴシック" panose="020B0400000000000000" pitchFamily="50" charset="-128"/>
              </a:rPr>
              <a:t>試行導入　　　　　　　　　　　　横展開・ネタ創出　　　　 </a:t>
            </a:r>
            <a:r>
              <a:rPr lang="en-US" altLang="ja-JP" sz="1200" b="1" noProof="0" dirty="0" smtClean="0">
                <a:solidFill>
                  <a:srgbClr val="000000"/>
                </a:solidFill>
                <a:latin typeface="BIZ UDPゴシック" panose="020B0400000000000000" pitchFamily="50" charset="-128"/>
                <a:ea typeface="BIZ UDPゴシック" panose="020B0400000000000000" pitchFamily="50" charset="-128"/>
              </a:rPr>
              <a:t>FS</a:t>
            </a:r>
            <a:r>
              <a:rPr lang="ja-JP" altLang="en-US" sz="1200" b="1" noProof="0" dirty="0" smtClean="0">
                <a:solidFill>
                  <a:srgbClr val="000000"/>
                </a:solidFill>
                <a:latin typeface="BIZ UDPゴシック" panose="020B0400000000000000" pitchFamily="50" charset="-128"/>
                <a:ea typeface="BIZ UDPゴシック" panose="020B0400000000000000" pitchFamily="50" charset="-128"/>
              </a:rPr>
              <a:t>連携⇒合理的・効率的管理</a:t>
            </a:r>
            <a:endParaRPr kumimoji="1" lang="ja-JP" altLang="en-US" sz="12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cxnSp>
        <p:nvCxnSpPr>
          <p:cNvPr id="87" name="カギ線コネクタ 86"/>
          <p:cNvCxnSpPr>
            <a:endCxn id="14" idx="1"/>
          </p:cNvCxnSpPr>
          <p:nvPr/>
        </p:nvCxnSpPr>
        <p:spPr>
          <a:xfrm rot="5400000" flipH="1" flipV="1">
            <a:off x="1572215" y="3215881"/>
            <a:ext cx="2046154" cy="491118"/>
          </a:xfrm>
          <a:prstGeom prst="bentConnector2">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id="{60C3DAB6-DD13-4CFC-9E32-E4E5F86AAD51}"/>
              </a:ext>
            </a:extLst>
          </p:cNvPr>
          <p:cNvSpPr txBox="1"/>
          <p:nvPr/>
        </p:nvSpPr>
        <p:spPr>
          <a:xfrm>
            <a:off x="796494" y="4239547"/>
            <a:ext cx="1237839"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ムダ取り① 運用改善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0" name="テキスト ボックス 89">
            <a:extLst>
              <a:ext uri="{FF2B5EF4-FFF2-40B4-BE49-F238E27FC236}">
                <a16:creationId xmlns:a16="http://schemas.microsoft.com/office/drawing/2014/main" id="{60C3DAB6-DD13-4CFC-9E32-E4E5F86AAD51}"/>
              </a:ext>
            </a:extLst>
          </p:cNvPr>
          <p:cNvSpPr txBox="1"/>
          <p:nvPr/>
        </p:nvSpPr>
        <p:spPr>
          <a:xfrm>
            <a:off x="2035584" y="2185648"/>
            <a:ext cx="1007007"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ムダ取り①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91" name="テキスト ボックス 90">
            <a:extLst>
              <a:ext uri="{FF2B5EF4-FFF2-40B4-BE49-F238E27FC236}">
                <a16:creationId xmlns:a16="http://schemas.microsoft.com/office/drawing/2014/main" id="{60C3DAB6-DD13-4CFC-9E32-E4E5F86AAD51}"/>
              </a:ext>
            </a:extLst>
          </p:cNvPr>
          <p:cNvSpPr txBox="1"/>
          <p:nvPr/>
        </p:nvSpPr>
        <p:spPr>
          <a:xfrm>
            <a:off x="2936162" y="2958972"/>
            <a:ext cx="1671582" cy="276999"/>
          </a:xfrm>
          <a:prstGeom prst="rect">
            <a:avLst/>
          </a:prstGeom>
          <a:noFill/>
          <a:ln>
            <a:solidFill>
              <a:srgbClr val="DC0032"/>
            </a:solidFill>
          </a:ln>
        </p:spPr>
        <p:txBody>
          <a:bodyPr wrap="square" lIns="36000" rIns="0" rtlCol="0">
            <a:spAutoFit/>
          </a:bodyPr>
          <a:lstStyle/>
          <a:p>
            <a:pPr lvl="0">
              <a:defRPr/>
            </a:pPr>
            <a:r>
              <a:rPr lang="ja-JP" altLang="en-US"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4" name="テキスト ボックス 93">
            <a:extLst>
              <a:ext uri="{FF2B5EF4-FFF2-40B4-BE49-F238E27FC236}">
                <a16:creationId xmlns:a16="http://schemas.microsoft.com/office/drawing/2014/main" id="{60C3DAB6-DD13-4CFC-9E32-E4E5F86AAD51}"/>
              </a:ext>
            </a:extLst>
          </p:cNvPr>
          <p:cNvSpPr txBox="1"/>
          <p:nvPr/>
        </p:nvSpPr>
        <p:spPr>
          <a:xfrm>
            <a:off x="2932977" y="4155963"/>
            <a:ext cx="1671582" cy="838691"/>
          </a:xfrm>
          <a:prstGeom prst="rect">
            <a:avLst/>
          </a:prstGeom>
          <a:noFill/>
          <a:ln>
            <a:solidFill>
              <a:srgbClr val="DC0032"/>
            </a:solidFill>
          </a:ln>
        </p:spPr>
        <p:txBody>
          <a:bodyPr wrap="square" lIns="36000" rIns="0" rtlCol="0">
            <a:spAutoFit/>
          </a:bodyPr>
          <a:lstStyle/>
          <a:p>
            <a:pPr lvl="0">
              <a:defRPr/>
            </a:pPr>
            <a:r>
              <a:rPr lang="ja-JP" altLang="en-US" sz="1050" b="1" dirty="0" smtClean="0">
                <a:latin typeface="BIZ UDPゴシック" panose="020B0400000000000000" pitchFamily="50" charset="-128"/>
                <a:ea typeface="BIZ UDPゴシック" panose="020B0400000000000000" pitchFamily="50" charset="-128"/>
              </a:rPr>
              <a:t>・空圧機保全周期延長</a:t>
            </a:r>
            <a:endParaRPr lang="en-US" altLang="ja-JP" sz="1050" b="1" dirty="0" smtClean="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a:t>
            </a:r>
            <a:r>
              <a:rPr kumimoji="1" lang="en-US" altLang="ja-JP"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XXXXXXXXXXX</a:t>
            </a:r>
          </a:p>
          <a:p>
            <a:pPr lvl="0">
              <a:defRPr/>
            </a:pPr>
            <a:r>
              <a:rPr lang="ja-JP" altLang="en-US" sz="1050" b="1" dirty="0" smtClean="0">
                <a:latin typeface="BIZ UDPゴシック" panose="020B0400000000000000" pitchFamily="50" charset="-128"/>
                <a:ea typeface="BIZ UDPゴシック" panose="020B0400000000000000" pitchFamily="50" charset="-128"/>
              </a:rPr>
              <a:t>・</a:t>
            </a:r>
            <a:r>
              <a:rPr lang="en-US" altLang="ja-JP" sz="1050" b="1" dirty="0" smtClean="0">
                <a:latin typeface="BIZ UDPゴシック" panose="020B0400000000000000" pitchFamily="50" charset="-128"/>
                <a:ea typeface="BIZ UDPゴシック" panose="020B0400000000000000" pitchFamily="50" charset="-128"/>
              </a:rPr>
              <a:t>XXXXXXXXXXX</a:t>
            </a:r>
          </a:p>
          <a:p>
            <a:pPr lvl="0">
              <a:spcBef>
                <a:spcPts val="600"/>
              </a:spcBef>
              <a:defRPr/>
            </a:pPr>
            <a:r>
              <a:rPr lang="ja-JP" altLang="en-US"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sp>
        <p:nvSpPr>
          <p:cNvPr id="95" name="テキスト ボックス 94">
            <a:extLst>
              <a:ext uri="{FF2B5EF4-FFF2-40B4-BE49-F238E27FC236}">
                <a16:creationId xmlns:a16="http://schemas.microsoft.com/office/drawing/2014/main" id="{60C3DAB6-DD13-4CFC-9E32-E4E5F86AAD51}"/>
              </a:ext>
            </a:extLst>
          </p:cNvPr>
          <p:cNvSpPr txBox="1"/>
          <p:nvPr/>
        </p:nvSpPr>
        <p:spPr>
          <a:xfrm>
            <a:off x="2819555" y="3951460"/>
            <a:ext cx="1237839"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ムダ取り② </a:t>
            </a:r>
            <a:r>
              <a:rPr lang="ja-JP" altLang="en-US" sz="900" b="1" dirty="0">
                <a:solidFill>
                  <a:srgbClr val="DC0032"/>
                </a:solidFill>
                <a:latin typeface="BIZ UDPゴシック" panose="020B0400000000000000" pitchFamily="50" charset="-128"/>
                <a:ea typeface="BIZ UDPゴシック" panose="020B0400000000000000" pitchFamily="50" charset="-128"/>
              </a:rPr>
              <a:t>現場</a:t>
            </a:r>
            <a:r>
              <a:rPr kumimoji="1" lang="ja-JP" altLang="en-US" sz="900" b="1" i="0" u="none" strike="noStrike" kern="1200" cap="none" spc="0" normalizeH="0" baseline="0" dirty="0" smtClean="0">
                <a:ln>
                  <a:noFill/>
                </a:ln>
                <a:solidFill>
                  <a:srgbClr val="DC0032"/>
                </a:solidFill>
                <a:effectLst/>
                <a:uLnTx/>
                <a:uFillTx/>
                <a:latin typeface="BIZ UDPゴシック" panose="020B0400000000000000" pitchFamily="50" charset="-128"/>
                <a:ea typeface="BIZ UDPゴシック" panose="020B0400000000000000" pitchFamily="50" charset="-128"/>
              </a:rPr>
              <a:t>改善</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cxnSp>
        <p:nvCxnSpPr>
          <p:cNvPr id="96" name="カギ線コネクタ 95"/>
          <p:cNvCxnSpPr>
            <a:stCxn id="85" idx="3"/>
            <a:endCxn id="94" idx="1"/>
          </p:cNvCxnSpPr>
          <p:nvPr/>
        </p:nvCxnSpPr>
        <p:spPr>
          <a:xfrm flipV="1">
            <a:off x="2643140" y="4575309"/>
            <a:ext cx="289837" cy="378113"/>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00" name="テキスト ボックス 99">
            <a:extLst>
              <a:ext uri="{FF2B5EF4-FFF2-40B4-BE49-F238E27FC236}">
                <a16:creationId xmlns:a16="http://schemas.microsoft.com/office/drawing/2014/main" id="{60C3DAB6-DD13-4CFC-9E32-E4E5F86AAD51}"/>
              </a:ext>
            </a:extLst>
          </p:cNvPr>
          <p:cNvSpPr txBox="1"/>
          <p:nvPr/>
        </p:nvSpPr>
        <p:spPr>
          <a:xfrm>
            <a:off x="5121836" y="1894693"/>
            <a:ext cx="1329210" cy="415498"/>
          </a:xfrm>
          <a:prstGeom prst="rect">
            <a:avLst/>
          </a:prstGeom>
          <a:noFill/>
        </p:spPr>
        <p:txBody>
          <a:bodyPr wrap="none" rtlCol="0">
            <a:spAutoFit/>
          </a:bodyPr>
          <a:lstStyle/>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広美１工場・２工場</a:t>
            </a:r>
            <a:endParaRPr lang="en-US" altLang="ja-JP"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endParaRPr>
          </a:p>
          <a:p>
            <a:pPr lvl="0">
              <a:defRPr/>
            </a:pPr>
            <a:r>
              <a:rPr lang="ja-JP" altLang="en-US" sz="1050" b="1" dirty="0" smtClean="0">
                <a:solidFill>
                  <a:schemeClr val="accent5">
                    <a:lumMod val="60000"/>
                    <a:lumOff val="40000"/>
                  </a:schemeClr>
                </a:solidFill>
                <a:latin typeface="BIZ UDPゴシック" panose="020B0400000000000000" pitchFamily="50" charset="-128"/>
                <a:ea typeface="BIZ UDPゴシック" panose="020B0400000000000000" pitchFamily="50" charset="-128"/>
              </a:rPr>
              <a:t>上郷工場・鳳来工場</a:t>
            </a:r>
            <a:endParaRPr kumimoji="1" lang="ja-JP" altLang="en-US" sz="1050" b="1" i="0" u="none" strike="noStrike" kern="1200" cap="none" spc="0" normalizeH="0" baseline="0" noProof="0" dirty="0">
              <a:ln>
                <a:noFill/>
              </a:ln>
              <a:solidFill>
                <a:schemeClr val="accent5">
                  <a:lumMod val="60000"/>
                  <a:lumOff val="40000"/>
                </a:schemeClr>
              </a:solidFill>
              <a:effectLst/>
              <a:uLnTx/>
              <a:uFillTx/>
              <a:latin typeface="BIZ UDPゴシック" panose="020B0400000000000000" pitchFamily="50" charset="-128"/>
              <a:ea typeface="BIZ UDPゴシック" panose="020B0400000000000000" pitchFamily="50" charset="-128"/>
              <a:cs typeface="+mn-cs"/>
            </a:endParaRPr>
          </a:p>
        </p:txBody>
      </p:sp>
      <p:sp>
        <p:nvSpPr>
          <p:cNvPr id="85" name="テキスト ボックス 84">
            <a:extLst>
              <a:ext uri="{FF2B5EF4-FFF2-40B4-BE49-F238E27FC236}">
                <a16:creationId xmlns:a16="http://schemas.microsoft.com/office/drawing/2014/main" id="{60C3DAB6-DD13-4CFC-9E32-E4E5F86AAD51}"/>
              </a:ext>
            </a:extLst>
          </p:cNvPr>
          <p:cNvSpPr txBox="1"/>
          <p:nvPr/>
        </p:nvSpPr>
        <p:spPr>
          <a:xfrm>
            <a:off x="898787" y="4453285"/>
            <a:ext cx="1744353" cy="1000274"/>
          </a:xfrm>
          <a:prstGeom prst="rect">
            <a:avLst/>
          </a:prstGeom>
          <a:solidFill>
            <a:schemeClr val="bg1"/>
          </a:solidFill>
          <a:ln>
            <a:solidFill>
              <a:srgbClr val="DC0032"/>
            </a:solidFill>
          </a:ln>
        </p:spPr>
        <p:txBody>
          <a:bodyPr wrap="square" lIns="36000" rIns="0" rtlCol="0">
            <a:spAutoFit/>
          </a:bodyPr>
          <a:lstStyle/>
          <a:p>
            <a:pPr lvl="0">
              <a:defRPr/>
            </a:pPr>
            <a:r>
              <a:rPr lang="ja-JP" altLang="en-US" sz="1050" b="1" dirty="0" smtClean="0">
                <a:latin typeface="BIZ UDPゴシック" panose="020B0400000000000000" pitchFamily="50" charset="-128"/>
                <a:ea typeface="BIZ UDPゴシック" panose="020B0400000000000000" pitchFamily="50" charset="-128"/>
              </a:rPr>
              <a:t>・エアー送気圧適正化</a:t>
            </a:r>
            <a:endParaRPr lang="en-US" altLang="ja-JP" sz="1050" b="1" dirty="0" smtClean="0">
              <a:latin typeface="BIZ UDPゴシック" panose="020B0400000000000000" pitchFamily="50" charset="-128"/>
              <a:ea typeface="BIZ UDPゴシック" panose="020B0400000000000000" pitchFamily="50" charset="-128"/>
            </a:endParaRPr>
          </a:p>
          <a:p>
            <a:pPr lvl="0">
              <a:defRPr/>
            </a:pPr>
            <a:r>
              <a:rPr kumimoji="1" lang="ja-JP" altLang="en-US"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rPr>
              <a:t>・夜間直間のエネ停止</a:t>
            </a:r>
            <a:endParaRPr kumimoji="1" lang="en-US" altLang="ja-JP" sz="1050" b="1" i="0" u="none" strike="noStrike" kern="1200" cap="none" spc="0" normalizeH="0" baseline="0" dirty="0" smtClean="0">
              <a:ln>
                <a:noFill/>
              </a:ln>
              <a:effectLst/>
              <a:uLnTx/>
              <a:uFillTx/>
              <a:latin typeface="BIZ UDPゴシック" panose="020B0400000000000000" pitchFamily="50" charset="-128"/>
              <a:ea typeface="BIZ UDPゴシック" panose="020B0400000000000000" pitchFamily="50" charset="-128"/>
            </a:endParaRPr>
          </a:p>
          <a:p>
            <a:pPr lvl="0">
              <a:defRPr/>
            </a:pPr>
            <a:r>
              <a:rPr lang="ja-JP" altLang="en-US" sz="1050" b="1" dirty="0" smtClean="0">
                <a:latin typeface="BIZ UDPゴシック" panose="020B0400000000000000" pitchFamily="50" charset="-128"/>
                <a:ea typeface="BIZ UDPゴシック" panose="020B0400000000000000" pitchFamily="50" charset="-128"/>
              </a:rPr>
              <a:t>・デマンド管理強化</a:t>
            </a:r>
            <a:endParaRPr lang="en-US" altLang="ja-JP" sz="1050" b="1" dirty="0" smtClean="0">
              <a:latin typeface="BIZ UDPゴシック" panose="020B0400000000000000" pitchFamily="50" charset="-128"/>
              <a:ea typeface="BIZ UDPゴシック" panose="020B0400000000000000" pitchFamily="50" charset="-128"/>
            </a:endParaRPr>
          </a:p>
          <a:p>
            <a:pPr lvl="0">
              <a:defRPr/>
            </a:pPr>
            <a:r>
              <a:rPr lang="ja-JP" altLang="en-US" sz="1050" b="1" dirty="0" smtClean="0">
                <a:latin typeface="BIZ UDPゴシック" panose="020B0400000000000000" pitchFamily="50" charset="-128"/>
                <a:ea typeface="BIZ UDPゴシック" panose="020B0400000000000000" pitchFamily="50" charset="-128"/>
              </a:rPr>
              <a:t>・他</a:t>
            </a:r>
            <a:r>
              <a:rPr lang="en-US" altLang="ja-JP" sz="1050" b="1" dirty="0" smtClean="0">
                <a:latin typeface="BIZ UDPゴシック" panose="020B0400000000000000" pitchFamily="50" charset="-128"/>
                <a:ea typeface="BIZ UDPゴシック" panose="020B0400000000000000" pitchFamily="50" charset="-128"/>
              </a:rPr>
              <a:t>)</a:t>
            </a:r>
            <a:r>
              <a:rPr lang="ja-JP" altLang="en-US" sz="1050" b="1" dirty="0" smtClean="0">
                <a:latin typeface="BIZ UDPゴシック" panose="020B0400000000000000" pitchFamily="50" charset="-128"/>
                <a:ea typeface="BIZ UDPゴシック" panose="020B0400000000000000" pitchFamily="50" charset="-128"/>
              </a:rPr>
              <a:t>設備保全計画見える化</a:t>
            </a:r>
            <a:endParaRPr lang="en-US" altLang="ja-JP" sz="1050" b="1" dirty="0" smtClean="0">
              <a:latin typeface="BIZ UDPゴシック" panose="020B0400000000000000" pitchFamily="50" charset="-128"/>
              <a:ea typeface="BIZ UDPゴシック" panose="020B0400000000000000" pitchFamily="50" charset="-128"/>
            </a:endParaRPr>
          </a:p>
          <a:p>
            <a:pPr lvl="0">
              <a:spcBef>
                <a:spcPts val="600"/>
              </a:spcBef>
              <a:defRPr/>
            </a:pPr>
            <a:r>
              <a:rPr lang="ja-JP" altLang="en-US"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期待効果：</a:t>
            </a:r>
            <a:r>
              <a:rPr lang="en-US" altLang="ja-JP" sz="1200" b="1" u="sng" dirty="0" smtClean="0">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XXXt-CO2</a:t>
            </a:r>
            <a:endParaRPr kumimoji="1" lang="en-US" altLang="ja-JP" sz="1100" b="1" i="0" u="sng" strike="noStrike" kern="1200" cap="none" spc="0" normalizeH="0" baseline="0" dirty="0" smtClean="0">
              <a:ln>
                <a:noFill/>
              </a:ln>
              <a:effectLst>
                <a:outerShdw blurRad="38100" dist="38100" dir="2700000" algn="tl">
                  <a:srgbClr val="000000">
                    <a:alpha val="43137"/>
                  </a:srgbClr>
                </a:outerShdw>
              </a:effectLst>
              <a:uLnTx/>
              <a:uFillTx/>
              <a:latin typeface="BIZ UDPゴシック" panose="020B0400000000000000" pitchFamily="50" charset="-128"/>
              <a:ea typeface="BIZ UDPゴシック" panose="020B0400000000000000" pitchFamily="50" charset="-128"/>
            </a:endParaRPr>
          </a:p>
        </p:txBody>
      </p:sp>
      <p:cxnSp>
        <p:nvCxnSpPr>
          <p:cNvPr id="108" name="カギ線コネクタ 107"/>
          <p:cNvCxnSpPr/>
          <p:nvPr/>
        </p:nvCxnSpPr>
        <p:spPr>
          <a:xfrm rot="5400000" flipH="1" flipV="1">
            <a:off x="3981902" y="3567930"/>
            <a:ext cx="905814" cy="270255"/>
          </a:xfrm>
          <a:prstGeom prst="bentConnector3">
            <a:avLst>
              <a:gd name="adj1" fmla="val 50000"/>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15" name="テキスト ボックス 114">
            <a:extLst>
              <a:ext uri="{FF2B5EF4-FFF2-40B4-BE49-F238E27FC236}">
                <a16:creationId xmlns:a16="http://schemas.microsoft.com/office/drawing/2014/main" id="{60C3DAB6-DD13-4CFC-9E32-E4E5F86AAD51}"/>
              </a:ext>
            </a:extLst>
          </p:cNvPr>
          <p:cNvSpPr txBox="1"/>
          <p:nvPr/>
        </p:nvSpPr>
        <p:spPr>
          <a:xfrm>
            <a:off x="3636024" y="3461440"/>
            <a:ext cx="1007007" cy="230832"/>
          </a:xfrm>
          <a:prstGeom prst="rect">
            <a:avLst/>
          </a:prstGeom>
          <a:noFill/>
        </p:spPr>
        <p:txBody>
          <a:bodyPr wrap="none" rtlCol="0">
            <a:spAutoFit/>
          </a:bodyPr>
          <a:lstStyle/>
          <a:p>
            <a:pPr lvl="0">
              <a:defRPr/>
            </a:pPr>
            <a:r>
              <a:rPr lang="ja-JP" altLang="en-US" sz="900" b="1" noProof="0" dirty="0" smtClean="0">
                <a:solidFill>
                  <a:srgbClr val="DC0032"/>
                </a:solidFill>
                <a:latin typeface="BIZ UDPゴシック" panose="020B0400000000000000" pitchFamily="50" charset="-128"/>
                <a:ea typeface="BIZ UDPゴシック" panose="020B0400000000000000" pitchFamily="50" charset="-128"/>
              </a:rPr>
              <a:t>ムダ取り② 横展</a:t>
            </a:r>
            <a:endParaRPr kumimoji="1" lang="ja-JP" altLang="en-US" sz="9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grpSp>
        <p:nvGrpSpPr>
          <p:cNvPr id="119" name="グループ化 118"/>
          <p:cNvGrpSpPr/>
          <p:nvPr/>
        </p:nvGrpSpPr>
        <p:grpSpPr>
          <a:xfrm>
            <a:off x="5087639" y="2299288"/>
            <a:ext cx="1363316" cy="352625"/>
            <a:chOff x="5350989" y="2535115"/>
            <a:chExt cx="1363316" cy="352625"/>
          </a:xfrm>
        </p:grpSpPr>
        <p:pic>
          <p:nvPicPr>
            <p:cNvPr id="116" name="図 1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89" y="2535115"/>
              <a:ext cx="468599" cy="341722"/>
            </a:xfrm>
            <a:prstGeom prst="rect">
              <a:avLst/>
            </a:prstGeom>
          </p:spPr>
        </p:pic>
        <p:pic>
          <p:nvPicPr>
            <p:cNvPr id="117" name="図 1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418" y="2535115"/>
              <a:ext cx="468599" cy="341722"/>
            </a:xfrm>
            <a:prstGeom prst="rect">
              <a:avLst/>
            </a:prstGeom>
          </p:spPr>
        </p:pic>
        <p:pic>
          <p:nvPicPr>
            <p:cNvPr id="118" name="図 1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706" y="2546018"/>
              <a:ext cx="468599" cy="341722"/>
            </a:xfrm>
            <a:prstGeom prst="rect">
              <a:avLst/>
            </a:prstGeom>
          </p:spPr>
        </p:pic>
      </p:grpSp>
      <p:sp>
        <p:nvSpPr>
          <p:cNvPr id="125" name="テキスト ボックス 124">
            <a:extLst>
              <a:ext uri="{FF2B5EF4-FFF2-40B4-BE49-F238E27FC236}">
                <a16:creationId xmlns:a16="http://schemas.microsoft.com/office/drawing/2014/main" id="{60C3DAB6-DD13-4CFC-9E32-E4E5F86AAD51}"/>
              </a:ext>
            </a:extLst>
          </p:cNvPr>
          <p:cNvSpPr txBox="1"/>
          <p:nvPr/>
        </p:nvSpPr>
        <p:spPr>
          <a:xfrm>
            <a:off x="4792207" y="4544201"/>
            <a:ext cx="1968537" cy="466235"/>
          </a:xfrm>
          <a:prstGeom prst="rect">
            <a:avLst/>
          </a:prstGeom>
          <a:solidFill>
            <a:srgbClr val="DC0032"/>
          </a:solidFill>
          <a:effectLst>
            <a:outerShdw blurRad="50800" dist="38100" dir="2700000" algn="tl" rotWithShape="0">
              <a:prstClr val="black">
                <a:alpha val="40000"/>
              </a:prstClr>
            </a:outerShdw>
          </a:effectLst>
        </p:spPr>
        <p:txBody>
          <a:bodyPr wrap="square" lIns="36000" rIns="3600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1" lang="en-US" altLang="ja-JP" sz="13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rPr>
              <a:t>            </a:t>
            </a:r>
            <a:r>
              <a:rPr kumimoji="1" lang="en-US" altLang="ja-JP" sz="1300" b="1" i="0" u="none" strike="noStrike" kern="1200" cap="none" spc="0" normalizeH="0" baseline="0" noProof="0" dirty="0" err="1" smtClean="0">
                <a:ln>
                  <a:noFill/>
                </a:ln>
                <a:solidFill>
                  <a:schemeClr val="bg1"/>
                </a:solidFill>
                <a:effectLst/>
                <a:uLnTx/>
                <a:uFillTx/>
                <a:latin typeface="BIZ UDPゴシック" panose="020B0400000000000000" pitchFamily="50" charset="-128"/>
                <a:ea typeface="BIZ UDPゴシック" panose="020B0400000000000000" pitchFamily="50" charset="-128"/>
              </a:rPr>
              <a:t>FaaS</a:t>
            </a:r>
            <a:endParaRPr kumimoji="1" lang="en-US" altLang="ja-JP" sz="1300" b="1" i="0" u="none" strike="noStrike" kern="1200" cap="none" spc="0" normalizeH="0" baseline="0" noProof="0" dirty="0" smtClean="0">
              <a:ln>
                <a:noFill/>
              </a:ln>
              <a:solidFill>
                <a:schemeClr val="bg1"/>
              </a:solidFill>
              <a:effectLst/>
              <a:uLnTx/>
              <a:uFillTx/>
              <a:latin typeface="BIZ UDPゴシック" panose="020B0400000000000000" pitchFamily="50" charset="-128"/>
              <a:ea typeface="BIZ UDPゴシック" panose="020B0400000000000000" pitchFamily="50" charset="-128"/>
            </a:endParaRPr>
          </a:p>
          <a:p>
            <a:pPr lvl="0" algn="ctr">
              <a:spcBef>
                <a:spcPts val="200"/>
              </a:spcBef>
              <a:defRPr/>
            </a:pPr>
            <a:r>
              <a:rPr lang="en-US" altLang="ja-JP" sz="1050" b="1" dirty="0" smtClean="0">
                <a:solidFill>
                  <a:schemeClr val="bg1"/>
                </a:solidFill>
                <a:latin typeface="BIZ UDPゴシック" panose="020B0400000000000000" pitchFamily="50" charset="-128"/>
                <a:ea typeface="BIZ UDPゴシック" panose="020B0400000000000000" pitchFamily="50" charset="-128"/>
              </a:rPr>
              <a:t>『</a:t>
            </a:r>
            <a:r>
              <a:rPr lang="ja-JP" altLang="en-US" sz="1050" b="1" dirty="0" smtClean="0">
                <a:solidFill>
                  <a:schemeClr val="bg1"/>
                </a:solidFill>
                <a:latin typeface="BIZ UDPゴシック" panose="020B0400000000000000" pitchFamily="50" charset="-128"/>
                <a:ea typeface="BIZ UDPゴシック" panose="020B0400000000000000" pitchFamily="50" charset="-128"/>
              </a:rPr>
              <a:t>運転</a:t>
            </a:r>
            <a:r>
              <a:rPr lang="ja-JP" altLang="en-US" sz="1050" b="1" dirty="0">
                <a:solidFill>
                  <a:schemeClr val="bg1"/>
                </a:solidFill>
                <a:latin typeface="BIZ UDPゴシック" panose="020B0400000000000000" pitchFamily="50" charset="-128"/>
                <a:ea typeface="BIZ UDPゴシック" panose="020B0400000000000000" pitchFamily="50" charset="-128"/>
              </a:rPr>
              <a:t>・保全・省エネ・工事・</a:t>
            </a:r>
            <a:r>
              <a:rPr lang="ja-JP" altLang="en-US" sz="1050" b="1" dirty="0" smtClean="0">
                <a:solidFill>
                  <a:schemeClr val="bg1"/>
                </a:solidFill>
                <a:latin typeface="BIZ UDPゴシック" panose="020B0400000000000000" pitchFamily="50" charset="-128"/>
                <a:ea typeface="BIZ UDPゴシック" panose="020B0400000000000000" pitchFamily="50" charset="-128"/>
              </a:rPr>
              <a:t>緑化</a:t>
            </a:r>
            <a:r>
              <a:rPr lang="en-US" altLang="ja-JP" sz="1050" b="1" dirty="0">
                <a:solidFill>
                  <a:schemeClr val="bg1"/>
                </a:solidFill>
                <a:latin typeface="BIZ UDPゴシック" panose="020B0400000000000000" pitchFamily="50" charset="-128"/>
                <a:ea typeface="BIZ UDPゴシック" panose="020B0400000000000000" pitchFamily="50" charset="-128"/>
              </a:rPr>
              <a:t>』</a:t>
            </a:r>
            <a:endParaRPr kumimoji="1" lang="ja-JP" altLang="en-US" sz="1400" b="1" i="0" u="none" strike="noStrike" kern="1200" cap="none" spc="0" normalizeH="0" baseline="0" noProof="0" dirty="0">
              <a:ln>
                <a:noFill/>
              </a:ln>
              <a:solidFill>
                <a:schemeClr val="bg1"/>
              </a:solidFill>
              <a:effectLst/>
              <a:uLnTx/>
              <a:uFillTx/>
              <a:latin typeface="BIZ UDPゴシック" panose="020B0400000000000000" pitchFamily="50" charset="-128"/>
              <a:ea typeface="BIZ UDPゴシック" panose="020B0400000000000000" pitchFamily="50" charset="-128"/>
            </a:endParaRPr>
          </a:p>
        </p:txBody>
      </p:sp>
      <p:cxnSp>
        <p:nvCxnSpPr>
          <p:cNvPr id="128" name="カギ線コネクタ 127"/>
          <p:cNvCxnSpPr/>
          <p:nvPr/>
        </p:nvCxnSpPr>
        <p:spPr>
          <a:xfrm flipV="1">
            <a:off x="5707335" y="3159912"/>
            <a:ext cx="1657" cy="618344"/>
          </a:xfrm>
          <a:prstGeom prst="straightConnector1">
            <a:avLst/>
          </a:prstGeom>
          <a:ln w="38100">
            <a:solidFill>
              <a:srgbClr val="DC0032"/>
            </a:solidFill>
            <a:tailEnd type="triangle"/>
          </a:ln>
        </p:spPr>
        <p:style>
          <a:lnRef idx="1">
            <a:schemeClr val="accent1"/>
          </a:lnRef>
          <a:fillRef idx="0">
            <a:schemeClr val="accent1"/>
          </a:fillRef>
          <a:effectRef idx="0">
            <a:schemeClr val="accent1"/>
          </a:effectRef>
          <a:fontRef idx="minor">
            <a:schemeClr val="tx1"/>
          </a:fontRef>
        </p:style>
      </p:cxnSp>
      <p:sp>
        <p:nvSpPr>
          <p:cNvPr id="129" name="テキスト ボックス 128"/>
          <p:cNvSpPr txBox="1"/>
          <p:nvPr/>
        </p:nvSpPr>
        <p:spPr>
          <a:xfrm>
            <a:off x="4778696" y="5014568"/>
            <a:ext cx="2106117" cy="425758"/>
          </a:xfrm>
          <a:prstGeom prst="rect">
            <a:avLst/>
          </a:prstGeom>
          <a:noFill/>
        </p:spPr>
        <p:txBody>
          <a:bodyPr wrap="square" rtlCol="0">
            <a:spAutoFit/>
          </a:bodyPr>
          <a:lstStyle/>
          <a:p>
            <a:pPr marL="0" marR="0" lvl="0" indent="0" defTabSz="914400" rtl="0" eaLnBrk="1" fontAlgn="auto" latinLnBrk="0" hangingPunct="1">
              <a:lnSpc>
                <a:spcPts val="1300"/>
              </a:lnSpc>
              <a:spcBef>
                <a:spcPts val="0"/>
              </a:spcBef>
              <a:spcAft>
                <a:spcPts val="0"/>
              </a:spcAft>
              <a:buClrTx/>
              <a:buSzTx/>
              <a:buFontTx/>
              <a:buNone/>
              <a:tabLst/>
              <a:defRPr/>
            </a:pP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DNG</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用ＦａａＳシステム構築</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300"/>
              </a:lnSpc>
              <a:spcBef>
                <a:spcPts val="0"/>
              </a:spcBef>
              <a:spcAft>
                <a:spcPts val="0"/>
              </a:spcAft>
              <a:buClrTx/>
              <a:buSzTx/>
              <a:buFontTx/>
              <a:buNone/>
              <a:tabLst/>
              <a:defRPr/>
            </a:pPr>
            <a:r>
              <a:rPr lang="ja-JP" altLang="en-US" sz="1100" b="1" kern="0" dirty="0">
                <a:solidFill>
                  <a:srgbClr val="000000"/>
                </a:solidFill>
                <a:latin typeface="BIZ UDPゴシック" panose="020B0400000000000000" pitchFamily="50" charset="-128"/>
                <a:ea typeface="BIZ UDPゴシック" panose="020B0400000000000000" pitchFamily="50" charset="-128"/>
              </a:rPr>
              <a:t>　</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→データを利活用し最適提案</a:t>
            </a:r>
            <a:endParaRPr lang="en-US" altLang="ja-JP" sz="1100" b="1" kern="0" dirty="0" smtClean="0">
              <a:solidFill>
                <a:srgbClr val="000000"/>
              </a:solidFill>
              <a:latin typeface="BIZ UDPゴシック" panose="020B0400000000000000" pitchFamily="50" charset="-128"/>
              <a:ea typeface="BIZ UDPゴシック" panose="020B0400000000000000" pitchFamily="50" charset="-128"/>
            </a:endParaRPr>
          </a:p>
        </p:txBody>
      </p:sp>
      <p:sp>
        <p:nvSpPr>
          <p:cNvPr id="130" name="テキスト ボックス 129"/>
          <p:cNvSpPr txBox="1"/>
          <p:nvPr/>
        </p:nvSpPr>
        <p:spPr>
          <a:xfrm>
            <a:off x="4801883" y="3951688"/>
            <a:ext cx="1132381" cy="630942"/>
          </a:xfrm>
          <a:prstGeom prst="rect">
            <a:avLst/>
          </a:prstGeom>
          <a:noFill/>
        </p:spPr>
        <p:txBody>
          <a:bodyPr wrap="square" rtlCol="0">
            <a:spAutoFit/>
          </a:bodyPr>
          <a:lstStyle/>
          <a:p>
            <a:pPr marL="0" marR="0" lvl="0" indent="0" defTabSz="914400" rtl="0" eaLnBrk="1" fontAlgn="auto" latinLnBrk="0" hangingPunct="1">
              <a:lnSpc>
                <a:spcPts val="1400"/>
              </a:lnSpc>
              <a:spcBef>
                <a:spcPts val="0"/>
              </a:spcBef>
              <a:spcAft>
                <a:spcPts val="0"/>
              </a:spcAft>
              <a:buClrTx/>
              <a:buSzTx/>
              <a:buFontTx/>
              <a:buNone/>
              <a:tabLst/>
              <a:defRPr/>
            </a:pP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省エネ</a:t>
            </a: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a:t>
            </a: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ムダ取り創出</a:t>
            </a:r>
            <a:endParaRPr lang="en-US" altLang="ja-JP" sz="105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　～改善工事</a:t>
            </a:r>
            <a:endParaRPr lang="en-US" altLang="ja-JP" sz="1050" b="1" kern="0" dirty="0" smtClean="0">
              <a:solidFill>
                <a:srgbClr val="000000"/>
              </a:solidFill>
              <a:latin typeface="BIZ UDPゴシック" panose="020B0400000000000000" pitchFamily="50" charset="-128"/>
              <a:ea typeface="BIZ UDPゴシック" panose="020B0400000000000000" pitchFamily="50" charset="-128"/>
            </a:endParaRPr>
          </a:p>
        </p:txBody>
      </p:sp>
      <p:sp>
        <p:nvSpPr>
          <p:cNvPr id="136" name="正方形/長方形 135"/>
          <p:cNvSpPr/>
          <p:nvPr/>
        </p:nvSpPr>
        <p:spPr>
          <a:xfrm>
            <a:off x="7191933" y="1750784"/>
            <a:ext cx="1862031" cy="43379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テキスト ボックス 136"/>
          <p:cNvSpPr txBox="1"/>
          <p:nvPr/>
        </p:nvSpPr>
        <p:spPr>
          <a:xfrm>
            <a:off x="7124771" y="1473913"/>
            <a:ext cx="22100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【20</a:t>
            </a:r>
            <a:r>
              <a:rPr kumimoji="1" lang="ja-JP" altLang="en-US"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年度試行の投資</a:t>
            </a:r>
            <a:r>
              <a:rPr kumimoji="1" lang="en-US" altLang="ja-JP" sz="1400" b="1" i="0" u="none" strike="noStrike" kern="0" cap="none" spc="0" normalizeH="0" baseline="0" noProof="0" dirty="0" smtClean="0">
                <a:ln>
                  <a:noFill/>
                </a:ln>
                <a:solidFill>
                  <a:srgbClr val="000000"/>
                </a:solidFill>
                <a:effectLst/>
                <a:uLnTx/>
                <a:uFillTx/>
                <a:latin typeface="BIZ UDPゴシック" panose="020B0400000000000000" pitchFamily="50" charset="-128"/>
                <a:ea typeface="BIZ UDPゴシック" panose="020B0400000000000000" pitchFamily="50" charset="-128"/>
              </a:rPr>
              <a:t>】</a:t>
            </a:r>
            <a:endParaRPr kumimoji="1" lang="ja-JP" altLang="en-US" sz="1400" b="1" i="0" u="none" strike="noStrike" kern="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endParaRPr>
          </a:p>
        </p:txBody>
      </p:sp>
      <p:sp>
        <p:nvSpPr>
          <p:cNvPr id="138" name="テキスト ボックス 137"/>
          <p:cNvSpPr txBox="1"/>
          <p:nvPr/>
        </p:nvSpPr>
        <p:spPr>
          <a:xfrm>
            <a:off x="7208849" y="1801132"/>
            <a:ext cx="1858552" cy="4221669"/>
          </a:xfrm>
          <a:prstGeom prst="rect">
            <a:avLst/>
          </a:prstGeom>
          <a:noFill/>
        </p:spPr>
        <p:txBody>
          <a:bodyPr wrap="square" rIns="0" rtlCol="0">
            <a:spAutoFit/>
          </a:bodyPr>
          <a:lstStyle/>
          <a:p>
            <a:pPr lvl="0">
              <a:lnSpc>
                <a:spcPts val="1400"/>
              </a:lnSpc>
              <a:defRPr/>
            </a:pP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広美１</a:t>
            </a:r>
            <a:r>
              <a:rPr lang="en-US" altLang="ja-JP"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試行</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p>
          <a:p>
            <a:pPr lvl="0">
              <a:lnSpc>
                <a:spcPts val="1400"/>
              </a:lnSpc>
              <a:defRPr/>
            </a:pP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１、</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EMS</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非稼働レポート</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NICE-NET</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の</a:t>
            </a: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FW</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申請のみ</a:t>
            </a:r>
            <a:endParaRPr lang="en-US" altLang="ja-JP" sz="105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　　０千円</a:t>
            </a:r>
            <a:r>
              <a:rPr lang="ja-JP" altLang="en-US" sz="1200" b="1" u="sng" kern="0" dirty="0">
                <a:solidFill>
                  <a:srgbClr val="000000"/>
                </a:solidFill>
                <a:latin typeface="BIZ UDPゴシック" panose="020B0400000000000000" pitchFamily="50" charset="-128"/>
                <a:ea typeface="BIZ UDPゴシック" panose="020B0400000000000000" pitchFamily="50" charset="-128"/>
              </a:rPr>
              <a:t>／月</a:t>
            </a: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２、空圧機効率見える化</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流量計貸出し・既設</a:t>
            </a: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EMS</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取込</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　　　　７</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00</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marL="0" marR="0" lvl="0" indent="0" defTabSz="914400" rtl="0" eaLnBrk="1" fontAlgn="auto" latinLnBrk="0" hangingPunct="1">
              <a:lnSpc>
                <a:spcPts val="1400"/>
              </a:lnSpc>
              <a:spcBef>
                <a:spcPts val="0"/>
              </a:spcBef>
              <a:spcAft>
                <a:spcPts val="0"/>
              </a:spcAft>
              <a:buClrTx/>
              <a:buSzTx/>
              <a:buFontTx/>
              <a:buNone/>
              <a:tabLst/>
              <a:defRPr/>
            </a:pP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３</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、設備保全計画見える化</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既存と統合して全体管理化</a:t>
            </a:r>
            <a:endParaRPr lang="en-US" altLang="ja-JP" sz="1050" b="1" kern="0" dirty="0">
              <a:solidFill>
                <a:srgbClr val="000000"/>
              </a:solidFill>
              <a:latin typeface="BIZ UDPゴシック" panose="020B0400000000000000" pitchFamily="50" charset="-128"/>
              <a:ea typeface="BIZ UDPゴシック" panose="020B0400000000000000" pitchFamily="50" charset="-128"/>
            </a:endParaRPr>
          </a:p>
          <a:p>
            <a:pPr lvl="0">
              <a:lnSpc>
                <a:spcPts val="1400"/>
              </a:lnSpc>
              <a:defRPr/>
            </a:pP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          </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        200</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a:t>
            </a: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u="sng"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投資計　</a:t>
            </a:r>
            <a:r>
              <a:rPr lang="en-US" altLang="ja-JP" sz="1200" b="1" u="sng" kern="0" dirty="0">
                <a:solidFill>
                  <a:srgbClr val="000000"/>
                </a:solidFill>
                <a:latin typeface="BIZ UDPゴシック" panose="020B0400000000000000" pitchFamily="50" charset="-128"/>
                <a:ea typeface="BIZ UDPゴシック" panose="020B0400000000000000" pitchFamily="50" charset="-128"/>
              </a:rPr>
              <a:t>9</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00</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千円</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費用対効果　</a:t>
            </a:r>
            <a:r>
              <a:rPr lang="en-US" altLang="ja-JP" sz="1200" b="1" u="sng" kern="0" dirty="0" smtClean="0">
                <a:solidFill>
                  <a:srgbClr val="000000"/>
                </a:solidFill>
                <a:latin typeface="BIZ UDPゴシック" panose="020B0400000000000000" pitchFamily="50" charset="-128"/>
                <a:ea typeface="BIZ UDPゴシック" panose="020B0400000000000000" pitchFamily="50" charset="-128"/>
              </a:rPr>
              <a:t>XX</a:t>
            </a:r>
            <a:r>
              <a:rPr lang="ja-JP" altLang="en-US" sz="1200" b="1" u="sng" kern="0" dirty="0" smtClean="0">
                <a:solidFill>
                  <a:srgbClr val="000000"/>
                </a:solidFill>
                <a:latin typeface="BIZ UDPゴシック" panose="020B0400000000000000" pitchFamily="50" charset="-128"/>
                <a:ea typeface="BIZ UDPゴシック" panose="020B0400000000000000" pitchFamily="50" charset="-128"/>
              </a:rPr>
              <a:t>年回収</a:t>
            </a:r>
            <a:endParaRPr lang="en-US" altLang="ja-JP" sz="1200" b="1" u="sng"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＊広美</a:t>
            </a: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2</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以降の投資は</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試算中</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en-US" altLang="ja-JP" sz="1200" b="1" kern="0" dirty="0" smtClean="0">
                <a:solidFill>
                  <a:srgbClr val="000000"/>
                </a:solidFill>
                <a:latin typeface="BIZ UDPゴシック" panose="020B0400000000000000" pitchFamily="50" charset="-128"/>
                <a:ea typeface="BIZ UDPゴシック" panose="020B0400000000000000" pitchFamily="50" charset="-128"/>
              </a:rPr>
              <a:t>*</a:t>
            </a:r>
            <a:r>
              <a:rPr lang="en-US" altLang="ja-JP" sz="1200" b="1" kern="0" dirty="0" err="1" smtClean="0">
                <a:solidFill>
                  <a:srgbClr val="000000"/>
                </a:solidFill>
                <a:latin typeface="BIZ UDPゴシック" panose="020B0400000000000000" pitchFamily="50" charset="-128"/>
                <a:ea typeface="BIZ UDPゴシック" panose="020B0400000000000000" pitchFamily="50" charset="-128"/>
              </a:rPr>
              <a:t>FaaS</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クラウドの投資は</a:t>
            </a:r>
            <a:endParaRPr lang="en-US" altLang="ja-JP" sz="1200" b="1" kern="0" dirty="0" smtClean="0">
              <a:solidFill>
                <a:srgbClr val="000000"/>
              </a:solidFill>
              <a:latin typeface="BIZ UDPゴシック" panose="020B0400000000000000" pitchFamily="50" charset="-128"/>
              <a:ea typeface="BIZ UDPゴシック" panose="020B0400000000000000" pitchFamily="50" charset="-128"/>
            </a:endParaRPr>
          </a:p>
          <a:p>
            <a:pPr>
              <a:lnSpc>
                <a:spcPts val="1400"/>
              </a:lnSpc>
              <a:defRPr/>
            </a:pP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a:solidFill>
                  <a:srgbClr val="000000"/>
                </a:solidFill>
                <a:latin typeface="BIZ UDPゴシック" panose="020B0400000000000000" pitchFamily="50" charset="-128"/>
                <a:ea typeface="BIZ UDPゴシック" panose="020B0400000000000000" pitchFamily="50" charset="-128"/>
              </a:rPr>
              <a:t>　</a:t>
            </a:r>
            <a:r>
              <a:rPr lang="ja-JP" altLang="en-US" sz="1200" b="1" kern="0" dirty="0" smtClean="0">
                <a:solidFill>
                  <a:srgbClr val="000000"/>
                </a:solidFill>
                <a:latin typeface="BIZ UDPゴシック" panose="020B0400000000000000" pitchFamily="50" charset="-128"/>
                <a:ea typeface="BIZ UDPゴシック" panose="020B0400000000000000" pitchFamily="50" charset="-128"/>
              </a:rPr>
              <a:t>　　　　　検討中</a:t>
            </a:r>
            <a:endParaRPr lang="en-US" altLang="ja-JP" sz="1200" b="1" kern="0" dirty="0">
              <a:solidFill>
                <a:srgbClr val="000000"/>
              </a:solidFill>
              <a:latin typeface="BIZ UDPゴシック" panose="020B0400000000000000" pitchFamily="50" charset="-128"/>
              <a:ea typeface="BIZ UDPゴシック" panose="020B0400000000000000" pitchFamily="50" charset="-128"/>
            </a:endParaRPr>
          </a:p>
        </p:txBody>
      </p:sp>
      <p:sp>
        <p:nvSpPr>
          <p:cNvPr id="68" name="テキスト ボックス 67"/>
          <p:cNvSpPr txBox="1"/>
          <p:nvPr/>
        </p:nvSpPr>
        <p:spPr>
          <a:xfrm>
            <a:off x="5723135" y="3947808"/>
            <a:ext cx="1132381" cy="451406"/>
          </a:xfrm>
          <a:prstGeom prst="rect">
            <a:avLst/>
          </a:prstGeom>
          <a:noFill/>
        </p:spPr>
        <p:txBody>
          <a:bodyPr wrap="square" rtlCol="0">
            <a:spAutoFit/>
          </a:bodyPr>
          <a:lstStyle/>
          <a:p>
            <a:pPr lvl="0">
              <a:lnSpc>
                <a:spcPts val="1400"/>
              </a:lnSpc>
              <a:defRPr/>
            </a:pPr>
            <a:r>
              <a:rPr lang="en-US" altLang="ja-JP" sz="1050" b="1" kern="0" dirty="0" smtClean="0">
                <a:solidFill>
                  <a:srgbClr val="000000"/>
                </a:solidFill>
                <a:latin typeface="BIZ UDPゴシック" panose="020B0400000000000000" pitchFamily="50" charset="-128"/>
                <a:ea typeface="BIZ UDPゴシック" panose="020B0400000000000000" pitchFamily="50" charset="-128"/>
              </a:rPr>
              <a:t> 『</a:t>
            </a:r>
            <a:r>
              <a:rPr lang="ja-JP" altLang="en-US" sz="1050" b="1" kern="0" dirty="0">
                <a:solidFill>
                  <a:srgbClr val="000000"/>
                </a:solidFill>
                <a:latin typeface="BIZ UDPゴシック" panose="020B0400000000000000" pitchFamily="50" charset="-128"/>
                <a:ea typeface="BIZ UDPゴシック" panose="020B0400000000000000" pitchFamily="50" charset="-128"/>
              </a:rPr>
              <a:t>保全</a:t>
            </a:r>
            <a:r>
              <a:rPr lang="en-US" altLang="ja-JP" sz="1050" b="1" kern="0" dirty="0">
                <a:solidFill>
                  <a:srgbClr val="000000"/>
                </a:solidFill>
                <a:latin typeface="BIZ UDPゴシック" panose="020B0400000000000000" pitchFamily="50" charset="-128"/>
                <a:ea typeface="BIZ UDPゴシック" panose="020B0400000000000000" pitchFamily="50" charset="-128"/>
              </a:rPr>
              <a:t>』</a:t>
            </a:r>
          </a:p>
          <a:p>
            <a:pPr lvl="0">
              <a:lnSpc>
                <a:spcPts val="1400"/>
              </a:lnSpc>
              <a:defRPr/>
            </a:pPr>
            <a:r>
              <a:rPr lang="ja-JP" altLang="en-US" sz="1050" b="1" kern="0" dirty="0">
                <a:solidFill>
                  <a:srgbClr val="000000"/>
                </a:solidFill>
                <a:latin typeface="BIZ UDPゴシック" panose="020B0400000000000000" pitchFamily="50" charset="-128"/>
                <a:ea typeface="BIZ UDPゴシック" panose="020B0400000000000000" pitchFamily="50" charset="-128"/>
              </a:rPr>
              <a:t>修理・</a:t>
            </a:r>
            <a:r>
              <a:rPr lang="ja-JP" altLang="en-US" sz="1050" b="1" kern="0" dirty="0" smtClean="0">
                <a:solidFill>
                  <a:srgbClr val="000000"/>
                </a:solidFill>
                <a:latin typeface="BIZ UDPゴシック" panose="020B0400000000000000" pitchFamily="50" charset="-128"/>
                <a:ea typeface="BIZ UDPゴシック" panose="020B0400000000000000" pitchFamily="50" charset="-128"/>
              </a:rPr>
              <a:t>更新工事</a:t>
            </a:r>
            <a:endParaRPr lang="ja-JP" altLang="en-US" sz="1050" b="1" kern="0" dirty="0">
              <a:solidFill>
                <a:srgbClr val="000000"/>
              </a:solidFill>
              <a:latin typeface="BIZ UDPゴシック" panose="020B0400000000000000" pitchFamily="50" charset="-128"/>
              <a:ea typeface="BIZ UDPゴシック" panose="020B0400000000000000" pitchFamily="50" charset="-128"/>
            </a:endParaRPr>
          </a:p>
        </p:txBody>
      </p:sp>
      <p:pic>
        <p:nvPicPr>
          <p:cNvPr id="84" name="図 83"/>
          <p:cNvPicPr>
            <a:picLocks noChangeAspect="1"/>
          </p:cNvPicPr>
          <p:nvPr/>
        </p:nvPicPr>
        <p:blipFill rotWithShape="1">
          <a:blip r:embed="rId5"/>
          <a:srcRect t="2294" b="87261"/>
          <a:stretch/>
        </p:blipFill>
        <p:spPr>
          <a:xfrm>
            <a:off x="5989378" y="4589674"/>
            <a:ext cx="538114" cy="207171"/>
          </a:xfrm>
          <a:prstGeom prst="rect">
            <a:avLst/>
          </a:prstGeom>
          <a:ln w="6350">
            <a:solidFill>
              <a:schemeClr val="accent1"/>
            </a:solidFill>
          </a:ln>
        </p:spPr>
      </p:pic>
      <p:sp>
        <p:nvSpPr>
          <p:cNvPr id="8" name="角丸四角形 7"/>
          <p:cNvSpPr/>
          <p:nvPr/>
        </p:nvSpPr>
        <p:spPr>
          <a:xfrm>
            <a:off x="4805673" y="3942343"/>
            <a:ext cx="1936281" cy="573192"/>
          </a:xfrm>
          <a:prstGeom prst="roundRect">
            <a:avLst>
              <a:gd name="adj" fmla="val 7361"/>
            </a:avLst>
          </a:prstGeom>
          <a:noFill/>
          <a:ln w="9525">
            <a:solidFill>
              <a:srgbClr val="DC00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60C3DAB6-DD13-4CFC-9E32-E4E5F86AAD51}"/>
              </a:ext>
            </a:extLst>
          </p:cNvPr>
          <p:cNvSpPr txBox="1"/>
          <p:nvPr/>
        </p:nvSpPr>
        <p:spPr>
          <a:xfrm>
            <a:off x="4743188" y="3748470"/>
            <a:ext cx="2121093" cy="246221"/>
          </a:xfrm>
          <a:prstGeom prst="rect">
            <a:avLst/>
          </a:prstGeom>
          <a:noFill/>
        </p:spPr>
        <p:txBody>
          <a:bodyPr wrap="none" rtlCol="0">
            <a:spAutoFit/>
          </a:bodyPr>
          <a:lstStyle/>
          <a:p>
            <a:pPr lvl="0">
              <a:defRPr/>
            </a:pPr>
            <a:r>
              <a:rPr lang="en-US" altLang="ja-JP" sz="1000" b="1" dirty="0" smtClean="0">
                <a:solidFill>
                  <a:srgbClr val="DC0032"/>
                </a:solidFill>
                <a:latin typeface="BIZ UDPゴシック" panose="020B0400000000000000" pitchFamily="50" charset="-128"/>
                <a:ea typeface="BIZ UDPゴシック" panose="020B0400000000000000" pitchFamily="50" charset="-128"/>
              </a:rPr>
              <a:t>【FS</a:t>
            </a:r>
            <a:r>
              <a:rPr lang="ja-JP" altLang="en-US" sz="1000" b="1" dirty="0" smtClean="0">
                <a:solidFill>
                  <a:srgbClr val="DC0032"/>
                </a:solidFill>
                <a:latin typeface="BIZ UDPゴシック" panose="020B0400000000000000" pitchFamily="50" charset="-128"/>
                <a:ea typeface="BIZ UDPゴシック" panose="020B0400000000000000" pitchFamily="50" charset="-128"/>
              </a:rPr>
              <a:t>：先行モデルのソリューション</a:t>
            </a:r>
            <a:r>
              <a:rPr lang="en-US" altLang="ja-JP" sz="1000" b="1" dirty="0" smtClean="0">
                <a:solidFill>
                  <a:srgbClr val="DC0032"/>
                </a:solidFill>
                <a:latin typeface="BIZ UDPゴシック" panose="020B0400000000000000" pitchFamily="50" charset="-128"/>
                <a:ea typeface="BIZ UDPゴシック" panose="020B0400000000000000" pitchFamily="50" charset="-128"/>
              </a:rPr>
              <a:t>】</a:t>
            </a:r>
            <a:endParaRPr kumimoji="1" lang="ja-JP" altLang="en-US" sz="1000" b="1" i="0" u="none" strike="noStrike" kern="1200" cap="none" spc="0" normalizeH="0" baseline="0" noProof="0" dirty="0">
              <a:ln>
                <a:noFill/>
              </a:ln>
              <a:solidFill>
                <a:srgbClr val="DC0032"/>
              </a:solidFill>
              <a:effectLst/>
              <a:uLnTx/>
              <a:uFillTx/>
              <a:latin typeface="BIZ UDPゴシック" panose="020B0400000000000000" pitchFamily="50" charset="-128"/>
              <a:ea typeface="BIZ UDPゴシック" panose="020B0400000000000000" pitchFamily="50" charset="-128"/>
            </a:endParaRPr>
          </a:p>
        </p:txBody>
      </p:sp>
      <p:sp>
        <p:nvSpPr>
          <p:cNvPr id="74" name="テキスト ボックス 73"/>
          <p:cNvSpPr txBox="1"/>
          <p:nvPr/>
        </p:nvSpPr>
        <p:spPr>
          <a:xfrm>
            <a:off x="4730559" y="2144088"/>
            <a:ext cx="338554" cy="1032304"/>
          </a:xfrm>
          <a:prstGeom prst="rect">
            <a:avLst/>
          </a:prstGeom>
          <a:noFill/>
        </p:spPr>
        <p:txBody>
          <a:bodyPr vert="eaVert" wrap="square" rtlCol="0">
            <a:spAutoFit/>
          </a:bodyPr>
          <a:lstStyle/>
          <a:p>
            <a:pPr marL="0" marR="0" lvl="0" indent="0" defTabSz="914400" rtl="0" eaLnBrk="1" fontAlgn="auto" latinLnBrk="0" hangingPunct="1">
              <a:lnSpc>
                <a:spcPts val="1200"/>
              </a:lnSpc>
              <a:spcBef>
                <a:spcPts val="0"/>
              </a:spcBef>
              <a:spcAft>
                <a:spcPts val="0"/>
              </a:spcAft>
              <a:buClrTx/>
              <a:buSzTx/>
              <a:buFontTx/>
              <a:buNone/>
              <a:tabLst/>
              <a:defRPr/>
            </a:pP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a:t>
            </a:r>
            <a:r>
              <a:rPr lang="ja-JP" altLang="en-US" sz="1100" b="1" kern="0" dirty="0" smtClean="0">
                <a:solidFill>
                  <a:srgbClr val="000000"/>
                </a:solidFill>
                <a:latin typeface="BIZ UDPゴシック" panose="020B0400000000000000" pitchFamily="50" charset="-128"/>
                <a:ea typeface="BIZ UDPゴシック" panose="020B0400000000000000" pitchFamily="50" charset="-128"/>
              </a:rPr>
              <a:t>神星工業殿</a:t>
            </a:r>
            <a:r>
              <a:rPr lang="en-US" altLang="ja-JP" sz="1100" b="1" kern="0" dirty="0" smtClean="0">
                <a:solidFill>
                  <a:srgbClr val="000000"/>
                </a:solidFill>
                <a:latin typeface="BIZ UDPゴシック" panose="020B0400000000000000" pitchFamily="50" charset="-128"/>
                <a:ea typeface="BIZ UDPゴシック" panose="020B0400000000000000" pitchFamily="50" charset="-128"/>
              </a:rPr>
              <a:t>】</a:t>
            </a:r>
          </a:p>
        </p:txBody>
      </p:sp>
      <p:sp>
        <p:nvSpPr>
          <p:cNvPr id="75" name="テキスト ボックス 74"/>
          <p:cNvSpPr txBox="1"/>
          <p:nvPr/>
        </p:nvSpPr>
        <p:spPr>
          <a:xfrm>
            <a:off x="6869399" y="1745200"/>
            <a:ext cx="237563" cy="433951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vert="eaVert" wrap="square" rtlCol="0" anchor="ctr" anchorCtr="1">
            <a:noAutofit/>
          </a:bodyPr>
          <a:lstStyle/>
          <a:p>
            <a:pPr marL="0" marR="0" lvl="0" indent="0" defTabSz="914400" rtl="0" eaLnBrk="1" fontAlgn="auto" latinLnBrk="0" hangingPunct="1">
              <a:lnSpc>
                <a:spcPts val="1200"/>
              </a:lnSpc>
              <a:spcBef>
                <a:spcPts val="0"/>
              </a:spcBef>
              <a:spcAft>
                <a:spcPts val="0"/>
              </a:spcAft>
              <a:buClrTx/>
              <a:buSzTx/>
              <a:buFontTx/>
              <a:buNone/>
              <a:tabLst/>
              <a:defRPr/>
            </a:pPr>
            <a:r>
              <a:rPr lang="ja-JP" altLang="en-US" sz="12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統括的なシェアードサービス 展開</a:t>
            </a:r>
            <a:r>
              <a:rPr lang="ja-JP" altLang="en-US" sz="1200" b="1" kern="0" dirty="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rPr>
              <a:t>へ</a:t>
            </a:r>
            <a:endParaRPr lang="en-US" altLang="ja-JP" sz="1200" b="1" kern="0" dirty="0" smtClean="0">
              <a:solidFill>
                <a:srgbClr val="DC0032"/>
              </a:solidFill>
              <a:effectLst>
                <a:outerShdw blurRad="38100" dist="38100" dir="2700000" algn="tl">
                  <a:srgbClr val="000000">
                    <a:alpha val="43137"/>
                  </a:srgbClr>
                </a:outerShdw>
              </a:effectLst>
              <a:latin typeface="BIZ UDPゴシック" panose="020B0400000000000000" pitchFamily="50" charset="-128"/>
              <a:ea typeface="BIZ UDPゴシック" panose="020B0400000000000000" pitchFamily="50" charset="-128"/>
            </a:endParaRPr>
          </a:p>
        </p:txBody>
      </p:sp>
      <p:sp>
        <p:nvSpPr>
          <p:cNvPr id="76" name="下矢印 75"/>
          <p:cNvSpPr/>
          <p:nvPr/>
        </p:nvSpPr>
        <p:spPr>
          <a:xfrm rot="16200000">
            <a:off x="6685199" y="3543637"/>
            <a:ext cx="205160" cy="234946"/>
          </a:xfrm>
          <a:prstGeom prst="downArrow">
            <a:avLst>
              <a:gd name="adj1" fmla="val 50000"/>
              <a:gd name="adj2" fmla="val 65476"/>
            </a:avLst>
          </a:prstGeom>
          <a:solidFill>
            <a:schemeClr val="bg2"/>
          </a:solidFill>
          <a:ln>
            <a:solidFill>
              <a:srgbClr val="DC00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60C3DAB6-DD13-4CFC-9E32-E4E5F86AAD51}"/>
              </a:ext>
            </a:extLst>
          </p:cNvPr>
          <p:cNvSpPr txBox="1"/>
          <p:nvPr/>
        </p:nvSpPr>
        <p:spPr>
          <a:xfrm>
            <a:off x="199091" y="666550"/>
            <a:ext cx="8933113" cy="338554"/>
          </a:xfrm>
          <a:prstGeom prst="rect">
            <a:avLst/>
          </a:prstGeom>
          <a:noFill/>
        </p:spPr>
        <p:txBody>
          <a:bodyPr wrap="square" rtlCol="0">
            <a:spAutoFit/>
          </a:bodyPr>
          <a:lstStyle/>
          <a:p>
            <a:pPr lvl="0">
              <a:defRPr/>
            </a:pPr>
            <a:r>
              <a:rPr lang="en-US" altLang="ja-JP" sz="1600" b="1" dirty="0" smtClean="0">
                <a:solidFill>
                  <a:srgbClr val="000000"/>
                </a:solidFill>
                <a:latin typeface="BIZ UDPゴシック" panose="020B0400000000000000" pitchFamily="50" charset="-128"/>
                <a:ea typeface="BIZ UDPゴシック" panose="020B0400000000000000" pitchFamily="50" charset="-128"/>
              </a:rPr>
              <a:t>DN</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a:t>
            </a:r>
            <a:r>
              <a:rPr lang="en-US" altLang="ja-JP" sz="1600" b="1" dirty="0" smtClean="0">
                <a:solidFill>
                  <a:srgbClr val="000000"/>
                </a:solidFill>
                <a:latin typeface="BIZ UDPゴシック" panose="020B0400000000000000" pitchFamily="50" charset="-128"/>
                <a:ea typeface="BIZ UDPゴシック" panose="020B0400000000000000" pitchFamily="50" charset="-128"/>
              </a:rPr>
              <a:t>DNG</a:t>
            </a:r>
            <a:r>
              <a:rPr lang="ja-JP" altLang="en-US" sz="1600" b="1" dirty="0" smtClean="0">
                <a:solidFill>
                  <a:srgbClr val="000000"/>
                </a:solidFill>
                <a:latin typeface="BIZ UDPゴシック" panose="020B0400000000000000" pitchFamily="50" charset="-128"/>
                <a:ea typeface="BIZ UDPゴシック" panose="020B0400000000000000" pitchFamily="50" charset="-128"/>
              </a:rPr>
              <a:t>の安定安価なエネルギー供給を実現したく、目標を共有して目標達成活動を伴に推進</a:t>
            </a:r>
            <a:endParaRPr kumimoji="1" lang="ja-JP" altLang="en-US" sz="1600" b="1" i="0" u="none" strike="noStrike" kern="1200" cap="none" spc="0" normalizeH="0" baseline="0" noProof="0" dirty="0">
              <a:ln>
                <a:noFill/>
              </a:ln>
              <a:solidFill>
                <a:srgbClr val="000000"/>
              </a:solidFill>
              <a:effectLst/>
              <a:uLnTx/>
              <a:uFillTx/>
              <a:latin typeface="BIZ UDPゴシック" panose="020B0400000000000000" pitchFamily="50" charset="-128"/>
              <a:ea typeface="BIZ UDPゴシック" panose="020B0400000000000000" pitchFamily="50" charset="-128"/>
              <a:cs typeface="+mn-cs"/>
            </a:endParaRPr>
          </a:p>
        </p:txBody>
      </p:sp>
    </p:spTree>
    <p:extLst>
      <p:ext uri="{BB962C8B-B14F-4D97-AF65-F5344CB8AC3E}">
        <p14:creationId xmlns:p14="http://schemas.microsoft.com/office/powerpoint/2010/main" val="158881987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DENSO-forum2017-J">
  <a:themeElements>
    <a:clrScheme name="DENSO-color2017">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lumMod val="50000"/>
              <a:lumOff val="5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プレゼンスライド_関係者外秘_4x3_170701">
  <a:themeElements>
    <a:clrScheme name="DENSO170309">
      <a:dk1>
        <a:srgbClr val="000000"/>
      </a:dk1>
      <a:lt1>
        <a:srgbClr val="FFFFFF"/>
      </a:lt1>
      <a:dk2>
        <a:srgbClr val="B9D7EB"/>
      </a:dk2>
      <a:lt2>
        <a:srgbClr val="DC0032"/>
      </a:lt2>
      <a:accent1>
        <a:srgbClr val="828282"/>
      </a:accent1>
      <a:accent2>
        <a:srgbClr val="34B78F"/>
      </a:accent2>
      <a:accent3>
        <a:srgbClr val="A77BCA"/>
      </a:accent3>
      <a:accent4>
        <a:srgbClr val="0092BD"/>
      </a:accent4>
      <a:accent5>
        <a:srgbClr val="004386"/>
      </a:accent5>
      <a:accent6>
        <a:srgbClr val="EF60A3"/>
      </a:accent6>
      <a:hlink>
        <a:srgbClr val="000000"/>
      </a:hlink>
      <a:folHlink>
        <a:srgbClr val="000000"/>
      </a:folHlink>
    </a:clrScheme>
    <a:fontScheme name="DENSO1703">
      <a:majorFont>
        <a:latin typeface="Meiryo UI"/>
        <a:ea typeface="Meiryo UI"/>
        <a:cs typeface=""/>
      </a:majorFont>
      <a:minorFont>
        <a:latin typeface="Meiryo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bg2"/>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5A31BC68-EDA0-4B6D-B4CE-9BD30CB1C643}" vid="{26B9B838-5D37-4B26-A1D0-2E914534F74C}"/>
    </a:ext>
  </a:extLst>
</a:theme>
</file>

<file path=ppt/theme/theme4.xml><?xml version="1.0" encoding="utf-8"?>
<a:theme xmlns:a="http://schemas.openxmlformats.org/drawingml/2006/main" name="5_標準デザイン">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標準デザイン">
      <a:majorFont>
        <a:latin typeface="HGP創英角ｺﾞｼｯｸUB"/>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lgn="ctr">
          <a:solidFill>
            <a:srgbClr val="008000"/>
          </a:solidFill>
          <a:round/>
          <a:headEnd/>
          <a:tailEnd/>
        </a:ln>
        <a:extLst>
          <a:ext uri="{909E8E84-426E-40DD-AFC4-6F175D3DCCD1}">
            <a14:hiddenFill xmlns:a14="http://schemas.microsoft.com/office/drawing/2010/main">
              <a:solidFill>
                <a:srgbClr val="FFFFFF"/>
              </a:solidFill>
            </a14:hiddenFill>
          </a:ext>
        </a:extLst>
      </a:spPr>
      <a:bodyPr/>
      <a:lstStyle>
        <a:defPPr eaLnBrk="1" hangingPunct="1">
          <a:defRPr>
            <a:solidFill>
              <a:srgbClr val="000000"/>
            </a:solidFill>
            <a:latin typeface="Meiryo UI" pitchFamily="34" charset="-128"/>
            <a:ea typeface="Meiryo UI" pitchFamily="34" charset="-128"/>
            <a:cs typeface="Meiryo UI"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ＭＳ Ｐゴシック" pitchFamily="50" charset="-128"/>
            <a:ea typeface="ＭＳ Ｐゴシック" pitchFamily="50" charset="-128"/>
          </a:defRPr>
        </a:defPPr>
      </a:lstStyle>
    </a:lnDef>
  </a:objectDefaults>
  <a:extraClrSchemeLst>
    <a:extraClrScheme>
      <a:clrScheme name="1_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3631</Words>
  <Application>Microsoft Office PowerPoint</Application>
  <PresentationFormat>ユーザー設定</PresentationFormat>
  <Paragraphs>667</Paragraphs>
  <Slides>13</Slides>
  <Notes>5</Notes>
  <HiddenSlides>0</HiddenSlides>
  <MMClips>0</MMClips>
  <ScaleCrop>false</ScaleCrop>
  <HeadingPairs>
    <vt:vector size="8" baseType="variant">
      <vt:variant>
        <vt:lpstr>使用されているフォント</vt:lpstr>
      </vt:variant>
      <vt:variant>
        <vt:i4>14</vt:i4>
      </vt:variant>
      <vt:variant>
        <vt:lpstr>テーマ</vt:lpstr>
      </vt:variant>
      <vt:variant>
        <vt:i4>4</vt:i4>
      </vt:variant>
      <vt:variant>
        <vt:lpstr>埋め込まれた OLE サーバー</vt:lpstr>
      </vt:variant>
      <vt:variant>
        <vt:i4>1</vt:i4>
      </vt:variant>
      <vt:variant>
        <vt:lpstr>スライド タイトル</vt:lpstr>
      </vt:variant>
      <vt:variant>
        <vt:i4>13</vt:i4>
      </vt:variant>
    </vt:vector>
  </HeadingPairs>
  <TitlesOfParts>
    <vt:vector size="32" baseType="lpstr">
      <vt:lpstr>BIZ UDPゴシック</vt:lpstr>
      <vt:lpstr>HGP創英角ｺﾞｼｯｸUB</vt:lpstr>
      <vt:lpstr>Meiryo UI</vt:lpstr>
      <vt:lpstr>ＭＳ Ｐゴシック</vt:lpstr>
      <vt:lpstr>メイリオ</vt:lpstr>
      <vt:lpstr>Yu Gothic</vt:lpstr>
      <vt:lpstr>Yu Gothic</vt:lpstr>
      <vt:lpstr>游ゴシック Light</vt:lpstr>
      <vt:lpstr>Arial</vt:lpstr>
      <vt:lpstr>Calibri</vt:lpstr>
      <vt:lpstr>Calibri Light</vt:lpstr>
      <vt:lpstr>Times New Roman</vt:lpstr>
      <vt:lpstr>Verdana</vt:lpstr>
      <vt:lpstr>Wingdings</vt:lpstr>
      <vt:lpstr>1_DENSO-forum2017-J</vt:lpstr>
      <vt:lpstr>Office テーマ</vt:lpstr>
      <vt:lpstr>プレゼンスライド_関係者外秘_4x3_170701</vt:lpstr>
      <vt:lpstr>5_標準デザイン</vt:lpstr>
      <vt:lpstr>Photo Editor Photo</vt:lpstr>
      <vt:lpstr>デンソーファシリティーズの　 施設シェアードサービスのご提案</vt:lpstr>
      <vt:lpstr>１、会社紹介</vt:lpstr>
      <vt:lpstr>２、ソリューション事例</vt:lpstr>
      <vt:lpstr>３、施設シェアードサービス</vt:lpstr>
      <vt:lpstr>４、施設プラットフォーム(FaaS)によるソリューションの提供</vt:lpstr>
      <vt:lpstr>５、空圧機CBM・EMSレポート診断 モデル</vt:lpstr>
      <vt:lpstr>６、神星工業ロールモデル検討</vt:lpstr>
      <vt:lpstr>７、参考）FaaSクラウドシステム構築 </vt:lpstr>
      <vt:lpstr>FaaS構築 ロールモデル検討案） 神星工業株式会社</vt:lpstr>
      <vt:lpstr>８、DNG ＦａａＳ構築に向けた省エネを起点にした進め方(案)</vt:lpstr>
      <vt:lpstr>PowerPoint プレゼンテーション</vt:lpstr>
      <vt:lpstr>　FSPF(Facility Solution PlatForm)　　 の具現化</vt:lpstr>
      <vt:lpstr>PowerPoint プレゼンテーション</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2017-07-28T05:11:55Z</dcterms:created>
  <dcterms:modified xsi:type="dcterms:W3CDTF">2020-08-06T01:29:38Z</dcterms:modified>
</cp:coreProperties>
</file>